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4" r:id="rId1"/>
  </p:sldMasterIdLst>
  <p:notesMasterIdLst>
    <p:notesMasterId r:id="rId25"/>
  </p:notesMasterIdLst>
  <p:handoutMasterIdLst>
    <p:handoutMasterId r:id="rId26"/>
  </p:handoutMasterIdLst>
  <p:sldIdLst>
    <p:sldId id="295" r:id="rId2"/>
    <p:sldId id="296" r:id="rId3"/>
    <p:sldId id="314" r:id="rId4"/>
    <p:sldId id="315" r:id="rId5"/>
    <p:sldId id="297" r:id="rId6"/>
    <p:sldId id="309" r:id="rId7"/>
    <p:sldId id="298" r:id="rId8"/>
    <p:sldId id="299" r:id="rId9"/>
    <p:sldId id="300" r:id="rId10"/>
    <p:sldId id="305" r:id="rId11"/>
    <p:sldId id="306" r:id="rId12"/>
    <p:sldId id="307" r:id="rId13"/>
    <p:sldId id="302" r:id="rId14"/>
    <p:sldId id="301" r:id="rId15"/>
    <p:sldId id="316" r:id="rId16"/>
    <p:sldId id="310" r:id="rId17"/>
    <p:sldId id="313" r:id="rId18"/>
    <p:sldId id="317" r:id="rId19"/>
    <p:sldId id="321" r:id="rId20"/>
    <p:sldId id="319" r:id="rId21"/>
    <p:sldId id="311" r:id="rId22"/>
    <p:sldId id="312" r:id="rId23"/>
    <p:sldId id="320" r:id="rId2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D69"/>
    <a:srgbClr val="009EE0"/>
    <a:srgbClr val="001C4B"/>
    <a:srgbClr val="0073A3"/>
    <a:srgbClr val="005483"/>
    <a:srgbClr val="000000"/>
    <a:srgbClr val="DCDDDE"/>
    <a:srgbClr val="C7C8CA"/>
    <a:srgbClr val="9E9FA2"/>
    <a:srgbClr val="777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11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117804-4712-40E2-B465-C01A6A96C952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7BA2CC-F8D9-4A42-9AF1-3D7E47021A99}">
      <dgm:prSet phldrT="[Text]"/>
      <dgm:spPr/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Quantum </a:t>
          </a:r>
          <a:r>
            <a:rPr lang="fr-FR" dirty="0" err="1" smtClean="0">
              <a:solidFill>
                <a:schemeClr val="bg1"/>
              </a:solidFill>
            </a:rPr>
            <a:t>Computing</a:t>
          </a:r>
          <a:endParaRPr lang="en-US" dirty="0">
            <a:solidFill>
              <a:schemeClr val="bg1"/>
            </a:solidFill>
          </a:endParaRPr>
        </a:p>
      </dgm:t>
    </dgm:pt>
    <dgm:pt modelId="{9FCD6238-C0E3-44ED-B235-DFDCD9A1BDC0}" type="parTrans" cxnId="{50DFE9A2-D8D0-4CEE-810A-A1382EA9DAF6}">
      <dgm:prSet/>
      <dgm:spPr/>
      <dgm:t>
        <a:bodyPr/>
        <a:lstStyle/>
        <a:p>
          <a:endParaRPr lang="en-US"/>
        </a:p>
      </dgm:t>
    </dgm:pt>
    <dgm:pt modelId="{68B8CC5B-0A07-4417-97B9-884033D74389}" type="sibTrans" cxnId="{50DFE9A2-D8D0-4CEE-810A-A1382EA9DAF6}">
      <dgm:prSet/>
      <dgm:spPr/>
      <dgm:t>
        <a:bodyPr/>
        <a:lstStyle/>
        <a:p>
          <a:endParaRPr lang="en-US"/>
        </a:p>
      </dgm:t>
    </dgm:pt>
    <dgm:pt modelId="{E63B79D9-0035-4DD3-AC44-00D90F2A3461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 smtClean="0"/>
            <a:t>Information Theory</a:t>
          </a:r>
          <a:endParaRPr lang="en-US" dirty="0"/>
        </a:p>
      </dgm:t>
    </dgm:pt>
    <dgm:pt modelId="{3AD347D9-3CB8-4A5F-8F95-C445471D9E31}" type="parTrans" cxnId="{0E62B645-A243-426B-AFF9-9A68DAB1420D}">
      <dgm:prSet/>
      <dgm:spPr/>
      <dgm:t>
        <a:bodyPr/>
        <a:lstStyle/>
        <a:p>
          <a:endParaRPr lang="en-US"/>
        </a:p>
      </dgm:t>
    </dgm:pt>
    <dgm:pt modelId="{FE3C8AF3-5531-4AA0-819B-125225FD999B}" type="sibTrans" cxnId="{0E62B645-A243-426B-AFF9-9A68DAB1420D}">
      <dgm:prSet/>
      <dgm:spPr/>
      <dgm:t>
        <a:bodyPr/>
        <a:lstStyle/>
        <a:p>
          <a:endParaRPr lang="en-US"/>
        </a:p>
      </dgm:t>
    </dgm:pt>
    <dgm:pt modelId="{712FE4F7-D2AE-4695-84FD-9AD6A3DE8C44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bg1"/>
        </a:solidFill>
      </dgm:spPr>
      <dgm:t>
        <a:bodyPr/>
        <a:lstStyle/>
        <a:p>
          <a:r>
            <a:rPr lang="fr-FR" dirty="0" err="1" smtClean="0"/>
            <a:t>Physics</a:t>
          </a:r>
          <a:endParaRPr lang="en-US" dirty="0"/>
        </a:p>
      </dgm:t>
    </dgm:pt>
    <dgm:pt modelId="{97F3006D-69A7-4749-8E6A-1D464F754D97}" type="parTrans" cxnId="{4E42A301-0312-46BF-9342-6C293E215F8A}">
      <dgm:prSet/>
      <dgm:spPr/>
      <dgm:t>
        <a:bodyPr/>
        <a:lstStyle/>
        <a:p>
          <a:endParaRPr lang="en-US"/>
        </a:p>
      </dgm:t>
    </dgm:pt>
    <dgm:pt modelId="{71276842-DC22-4FED-8587-49368E370351}" type="sibTrans" cxnId="{4E42A301-0312-46BF-9342-6C293E215F8A}">
      <dgm:prSet/>
      <dgm:spPr/>
      <dgm:t>
        <a:bodyPr/>
        <a:lstStyle/>
        <a:p>
          <a:endParaRPr lang="en-US"/>
        </a:p>
      </dgm:t>
    </dgm:pt>
    <dgm:pt modelId="{4C72BAEA-C5B6-449C-9571-D2096F94D9C2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>
          <a:solidFill>
            <a:srgbClr val="00B050"/>
          </a:solidFill>
        </a:ln>
      </dgm:spPr>
      <dgm:t>
        <a:bodyPr/>
        <a:lstStyle/>
        <a:p>
          <a:r>
            <a:rPr lang="fr-FR" dirty="0" smtClean="0"/>
            <a:t>Maths</a:t>
          </a:r>
          <a:endParaRPr lang="en-US" dirty="0"/>
        </a:p>
      </dgm:t>
    </dgm:pt>
    <dgm:pt modelId="{8083A9B6-C8D3-49C9-845E-75DF9257038D}" type="parTrans" cxnId="{F5A799BA-0B42-43DA-AE0F-96046B008E8F}">
      <dgm:prSet/>
      <dgm:spPr/>
      <dgm:t>
        <a:bodyPr/>
        <a:lstStyle/>
        <a:p>
          <a:endParaRPr lang="en-US"/>
        </a:p>
      </dgm:t>
    </dgm:pt>
    <dgm:pt modelId="{C6E4EEA4-94FE-4FD6-B78C-5CF9AA3EBC0C}" type="sibTrans" cxnId="{F5A799BA-0B42-43DA-AE0F-96046B008E8F}">
      <dgm:prSet/>
      <dgm:spPr/>
      <dgm:t>
        <a:bodyPr/>
        <a:lstStyle/>
        <a:p>
          <a:endParaRPr lang="en-US"/>
        </a:p>
      </dgm:t>
    </dgm:pt>
    <dgm:pt modelId="{5FD9C522-5284-4B8A-93E7-EE2A787F4A93}" type="pres">
      <dgm:prSet presAssocID="{F6117804-4712-40E2-B465-C01A6A96C952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51ED7A4-7F0D-4B66-9C53-351F57883A69}" type="pres">
      <dgm:prSet presAssocID="{F6117804-4712-40E2-B465-C01A6A96C952}" presName="radial" presStyleCnt="0">
        <dgm:presLayoutVars>
          <dgm:animLvl val="ctr"/>
        </dgm:presLayoutVars>
      </dgm:prSet>
      <dgm:spPr/>
    </dgm:pt>
    <dgm:pt modelId="{F2B2D4BD-1FDD-4C19-8DD2-662624FDC5FF}" type="pres">
      <dgm:prSet presAssocID="{AA7BA2CC-F8D9-4A42-9AF1-3D7E47021A99}" presName="centerShape" presStyleLbl="vennNode1" presStyleIdx="0" presStyleCnt="4" custLinFactNeighborX="-1119"/>
      <dgm:spPr/>
      <dgm:t>
        <a:bodyPr/>
        <a:lstStyle/>
        <a:p>
          <a:endParaRPr lang="en-US"/>
        </a:p>
      </dgm:t>
    </dgm:pt>
    <dgm:pt modelId="{4CCCC520-06A5-4BCE-B7FE-D74923EFC8A0}" type="pres">
      <dgm:prSet presAssocID="{E63B79D9-0035-4DD3-AC44-00D90F2A3461}" presName="node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F17A9C-1584-4EA8-8085-78F92A450AD4}" type="pres">
      <dgm:prSet presAssocID="{712FE4F7-D2AE-4695-84FD-9AD6A3DE8C44}" presName="node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1E11E-053C-4C87-AF3A-4D8C149F1FA9}" type="pres">
      <dgm:prSet presAssocID="{4C72BAEA-C5B6-449C-9571-D2096F94D9C2}" presName="node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1A4EDB-D2C8-48A7-A838-32160AE52C22}" type="presOf" srcId="{E63B79D9-0035-4DD3-AC44-00D90F2A3461}" destId="{4CCCC520-06A5-4BCE-B7FE-D74923EFC8A0}" srcOrd="0" destOrd="0" presId="urn:microsoft.com/office/officeart/2005/8/layout/radial3"/>
    <dgm:cxn modelId="{0E62B645-A243-426B-AFF9-9A68DAB1420D}" srcId="{AA7BA2CC-F8D9-4A42-9AF1-3D7E47021A99}" destId="{E63B79D9-0035-4DD3-AC44-00D90F2A3461}" srcOrd="0" destOrd="0" parTransId="{3AD347D9-3CB8-4A5F-8F95-C445471D9E31}" sibTransId="{FE3C8AF3-5531-4AA0-819B-125225FD999B}"/>
    <dgm:cxn modelId="{63A73EDD-6CE5-480B-8AD5-63517B2CE628}" type="presOf" srcId="{F6117804-4712-40E2-B465-C01A6A96C952}" destId="{5FD9C522-5284-4B8A-93E7-EE2A787F4A93}" srcOrd="0" destOrd="0" presId="urn:microsoft.com/office/officeart/2005/8/layout/radial3"/>
    <dgm:cxn modelId="{3E7F3E8A-AEA5-4D2D-8551-D7F125C4DCA5}" type="presOf" srcId="{712FE4F7-D2AE-4695-84FD-9AD6A3DE8C44}" destId="{15F17A9C-1584-4EA8-8085-78F92A450AD4}" srcOrd="0" destOrd="0" presId="urn:microsoft.com/office/officeart/2005/8/layout/radial3"/>
    <dgm:cxn modelId="{4E42A301-0312-46BF-9342-6C293E215F8A}" srcId="{AA7BA2CC-F8D9-4A42-9AF1-3D7E47021A99}" destId="{712FE4F7-D2AE-4695-84FD-9AD6A3DE8C44}" srcOrd="1" destOrd="0" parTransId="{97F3006D-69A7-4749-8E6A-1D464F754D97}" sibTransId="{71276842-DC22-4FED-8587-49368E370351}"/>
    <dgm:cxn modelId="{50DFE9A2-D8D0-4CEE-810A-A1382EA9DAF6}" srcId="{F6117804-4712-40E2-B465-C01A6A96C952}" destId="{AA7BA2CC-F8D9-4A42-9AF1-3D7E47021A99}" srcOrd="0" destOrd="0" parTransId="{9FCD6238-C0E3-44ED-B235-DFDCD9A1BDC0}" sibTransId="{68B8CC5B-0A07-4417-97B9-884033D74389}"/>
    <dgm:cxn modelId="{14EDE475-4D6B-4A4E-BB4F-5EF0E519A78E}" type="presOf" srcId="{AA7BA2CC-F8D9-4A42-9AF1-3D7E47021A99}" destId="{F2B2D4BD-1FDD-4C19-8DD2-662624FDC5FF}" srcOrd="0" destOrd="0" presId="urn:microsoft.com/office/officeart/2005/8/layout/radial3"/>
    <dgm:cxn modelId="{5492BB9A-DBC7-4C68-BD4D-E1E0AB273563}" type="presOf" srcId="{4C72BAEA-C5B6-449C-9571-D2096F94D9C2}" destId="{C571E11E-053C-4C87-AF3A-4D8C149F1FA9}" srcOrd="0" destOrd="0" presId="urn:microsoft.com/office/officeart/2005/8/layout/radial3"/>
    <dgm:cxn modelId="{F5A799BA-0B42-43DA-AE0F-96046B008E8F}" srcId="{AA7BA2CC-F8D9-4A42-9AF1-3D7E47021A99}" destId="{4C72BAEA-C5B6-449C-9571-D2096F94D9C2}" srcOrd="2" destOrd="0" parTransId="{8083A9B6-C8D3-49C9-845E-75DF9257038D}" sibTransId="{C6E4EEA4-94FE-4FD6-B78C-5CF9AA3EBC0C}"/>
    <dgm:cxn modelId="{5C8055C4-3815-4187-849B-FA580BB2B528}" type="presParOf" srcId="{5FD9C522-5284-4B8A-93E7-EE2A787F4A93}" destId="{251ED7A4-7F0D-4B66-9C53-351F57883A69}" srcOrd="0" destOrd="0" presId="urn:microsoft.com/office/officeart/2005/8/layout/radial3"/>
    <dgm:cxn modelId="{60094DA7-73FF-41BF-8481-239D5AE41B08}" type="presParOf" srcId="{251ED7A4-7F0D-4B66-9C53-351F57883A69}" destId="{F2B2D4BD-1FDD-4C19-8DD2-662624FDC5FF}" srcOrd="0" destOrd="0" presId="urn:microsoft.com/office/officeart/2005/8/layout/radial3"/>
    <dgm:cxn modelId="{D3E37ECF-5F2D-4EC6-BE43-1D2D82AFA252}" type="presParOf" srcId="{251ED7A4-7F0D-4B66-9C53-351F57883A69}" destId="{4CCCC520-06A5-4BCE-B7FE-D74923EFC8A0}" srcOrd="1" destOrd="0" presId="urn:microsoft.com/office/officeart/2005/8/layout/radial3"/>
    <dgm:cxn modelId="{A25405CD-37ED-4C9C-ABEE-29BA1EFD10C8}" type="presParOf" srcId="{251ED7A4-7F0D-4B66-9C53-351F57883A69}" destId="{15F17A9C-1584-4EA8-8085-78F92A450AD4}" srcOrd="2" destOrd="0" presId="urn:microsoft.com/office/officeart/2005/8/layout/radial3"/>
    <dgm:cxn modelId="{9E4375FB-D300-44F8-8423-73D4DD73511D}" type="presParOf" srcId="{251ED7A4-7F0D-4B66-9C53-351F57883A69}" destId="{C571E11E-053C-4C87-AF3A-4D8C149F1FA9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EF8CAF-5EF0-4317-9FC8-10EDF83E615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783BE4-FA54-4194-8F08-BB64507BFC36}">
      <dgm:prSet phldrT="[Text]" custT="1"/>
      <dgm:spPr/>
      <dgm:t>
        <a:bodyPr/>
        <a:lstStyle/>
        <a:p>
          <a:r>
            <a:rPr lang="fr-FR" sz="1400" dirty="0" err="1" smtClean="0"/>
            <a:t>Orginal</a:t>
          </a:r>
          <a:r>
            <a:rPr lang="fr-FR" sz="1400" dirty="0" smtClean="0"/>
            <a:t> </a:t>
          </a:r>
          <a:r>
            <a:rPr lang="fr-FR" sz="1400" dirty="0" err="1" smtClean="0"/>
            <a:t>Problem</a:t>
          </a:r>
          <a:endParaRPr lang="fr-FR" sz="1400" dirty="0" smtClean="0"/>
        </a:p>
        <a:p>
          <a:r>
            <a:rPr lang="fr-FR" sz="1100" i="1" dirty="0" smtClean="0"/>
            <a:t>Math Formulation</a:t>
          </a:r>
          <a:endParaRPr lang="en-US" sz="1100" i="1" dirty="0"/>
        </a:p>
      </dgm:t>
    </dgm:pt>
    <dgm:pt modelId="{4DD3E5E9-456C-472B-B4FF-22A955EEDED5}" type="parTrans" cxnId="{8B69300F-7793-4E8C-B669-89BBEACF1598}">
      <dgm:prSet/>
      <dgm:spPr/>
      <dgm:t>
        <a:bodyPr/>
        <a:lstStyle/>
        <a:p>
          <a:endParaRPr lang="en-US"/>
        </a:p>
      </dgm:t>
    </dgm:pt>
    <dgm:pt modelId="{64F88D3F-21D2-4868-A89E-1E57036B173B}" type="sibTrans" cxnId="{8B69300F-7793-4E8C-B669-89BBEACF1598}">
      <dgm:prSet/>
      <dgm:spPr/>
      <dgm:t>
        <a:bodyPr/>
        <a:lstStyle/>
        <a:p>
          <a:endParaRPr lang="en-US"/>
        </a:p>
      </dgm:t>
    </dgm:pt>
    <dgm:pt modelId="{C3E2AC89-4797-4597-A878-99801E985B85}">
      <dgm:prSet phldrT="[Text]" custT="1"/>
      <dgm:spPr/>
      <dgm:t>
        <a:bodyPr/>
        <a:lstStyle/>
        <a:p>
          <a:r>
            <a:rPr lang="fr-FR" sz="1400" dirty="0" smtClean="0"/>
            <a:t>Quantum </a:t>
          </a:r>
          <a:r>
            <a:rPr lang="fr-FR" sz="1400" dirty="0" err="1" smtClean="0"/>
            <a:t>Competible</a:t>
          </a:r>
          <a:r>
            <a:rPr lang="fr-FR" sz="1400" dirty="0" smtClean="0"/>
            <a:t> </a:t>
          </a:r>
          <a:r>
            <a:rPr lang="fr-FR" sz="1400" dirty="0" err="1" smtClean="0"/>
            <a:t>Problem</a:t>
          </a:r>
          <a:endParaRPr lang="fr-FR" sz="1400" dirty="0" smtClean="0"/>
        </a:p>
        <a:p>
          <a:r>
            <a:rPr lang="fr-FR" sz="1100" i="1" dirty="0" smtClean="0"/>
            <a:t>Quantum Formulation</a:t>
          </a:r>
          <a:endParaRPr lang="en-US" sz="1100" i="1" dirty="0"/>
        </a:p>
      </dgm:t>
    </dgm:pt>
    <dgm:pt modelId="{33068D44-35E2-418D-8942-580E5E87EF4E}" type="parTrans" cxnId="{F70A087C-F5D1-4A1D-AC79-12BF61C04C40}">
      <dgm:prSet/>
      <dgm:spPr/>
      <dgm:t>
        <a:bodyPr/>
        <a:lstStyle/>
        <a:p>
          <a:endParaRPr lang="en-US"/>
        </a:p>
      </dgm:t>
    </dgm:pt>
    <dgm:pt modelId="{353ABFC4-6780-4126-B120-128B3FEE66C3}" type="sibTrans" cxnId="{F70A087C-F5D1-4A1D-AC79-12BF61C04C40}">
      <dgm:prSet/>
      <dgm:spPr/>
      <dgm:t>
        <a:bodyPr/>
        <a:lstStyle/>
        <a:p>
          <a:endParaRPr lang="en-US"/>
        </a:p>
      </dgm:t>
    </dgm:pt>
    <dgm:pt modelId="{7CC65329-FBF9-4BD1-B408-965999217C18}">
      <dgm:prSet phldrT="[Text]" custT="1"/>
      <dgm:spPr/>
      <dgm:t>
        <a:bodyPr/>
        <a:lstStyle/>
        <a:p>
          <a:r>
            <a:rPr lang="fr-FR" sz="1400" dirty="0" smtClean="0"/>
            <a:t>Quantum </a:t>
          </a:r>
          <a:r>
            <a:rPr lang="fr-FR" sz="1400" dirty="0" err="1" smtClean="0"/>
            <a:t>Algo</a:t>
          </a:r>
          <a:endParaRPr lang="fr-FR" sz="1400" dirty="0" smtClean="0"/>
        </a:p>
        <a:p>
          <a:r>
            <a:rPr lang="fr-FR" sz="1100" i="1" dirty="0" smtClean="0"/>
            <a:t>Quantum </a:t>
          </a:r>
          <a:r>
            <a:rPr lang="fr-FR" sz="1100" i="1" dirty="0" err="1" smtClean="0"/>
            <a:t>Operators</a:t>
          </a:r>
          <a:endParaRPr lang="en-US" sz="1100" i="1" dirty="0"/>
        </a:p>
      </dgm:t>
    </dgm:pt>
    <dgm:pt modelId="{876276E4-78BA-499F-A568-A4F7B96CE91D}" type="parTrans" cxnId="{41F1B29A-4EED-406C-9C07-8DC98A3D65B5}">
      <dgm:prSet/>
      <dgm:spPr/>
      <dgm:t>
        <a:bodyPr/>
        <a:lstStyle/>
        <a:p>
          <a:endParaRPr lang="en-US"/>
        </a:p>
      </dgm:t>
    </dgm:pt>
    <dgm:pt modelId="{75E3988B-757F-4B1B-96F9-0FB0F810E309}" type="sibTrans" cxnId="{41F1B29A-4EED-406C-9C07-8DC98A3D65B5}">
      <dgm:prSet/>
      <dgm:spPr/>
      <dgm:t>
        <a:bodyPr/>
        <a:lstStyle/>
        <a:p>
          <a:endParaRPr lang="en-US"/>
        </a:p>
      </dgm:t>
    </dgm:pt>
    <dgm:pt modelId="{8A70E3FA-AA07-460E-821F-EE0212AF718F}">
      <dgm:prSet phldrT="[Text]" custT="1"/>
      <dgm:spPr/>
      <dgm:t>
        <a:bodyPr/>
        <a:lstStyle/>
        <a:p>
          <a:r>
            <a:rPr lang="fr-FR" sz="1400" dirty="0" smtClean="0"/>
            <a:t>Hardware</a:t>
          </a:r>
        </a:p>
        <a:p>
          <a:r>
            <a:rPr lang="fr-FR" sz="1100" i="1" dirty="0" err="1" smtClean="0"/>
            <a:t>Performing</a:t>
          </a:r>
          <a:r>
            <a:rPr lang="fr-FR" sz="1100" i="1" dirty="0" smtClean="0"/>
            <a:t> Quantum </a:t>
          </a:r>
          <a:r>
            <a:rPr lang="fr-FR" sz="1100" i="1" dirty="0" err="1" smtClean="0"/>
            <a:t>Operation</a:t>
          </a:r>
          <a:endParaRPr lang="en-US" sz="1100" i="1" dirty="0"/>
        </a:p>
      </dgm:t>
    </dgm:pt>
    <dgm:pt modelId="{6743F5E4-680B-45A3-A2FC-655FC56C67B5}" type="parTrans" cxnId="{04985F7C-8E19-4BF0-A65C-8C33C5C02B63}">
      <dgm:prSet/>
      <dgm:spPr/>
      <dgm:t>
        <a:bodyPr/>
        <a:lstStyle/>
        <a:p>
          <a:endParaRPr lang="en-US"/>
        </a:p>
      </dgm:t>
    </dgm:pt>
    <dgm:pt modelId="{117EBD56-EDE0-4EB9-937E-E248F278CEFF}" type="sibTrans" cxnId="{04985F7C-8E19-4BF0-A65C-8C33C5C02B63}">
      <dgm:prSet/>
      <dgm:spPr/>
      <dgm:t>
        <a:bodyPr/>
        <a:lstStyle/>
        <a:p>
          <a:endParaRPr lang="en-US"/>
        </a:p>
      </dgm:t>
    </dgm:pt>
    <dgm:pt modelId="{FC1743D2-19B7-4F2E-8779-BF2954EDB8BB}" type="pres">
      <dgm:prSet presAssocID="{92EF8CAF-5EF0-4317-9FC8-10EDF83E615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D54D1C-1B4D-4F1F-A39D-2D86DE78E62F}" type="pres">
      <dgm:prSet presAssocID="{92EF8CAF-5EF0-4317-9FC8-10EDF83E615C}" presName="dummyMaxCanvas" presStyleCnt="0">
        <dgm:presLayoutVars/>
      </dgm:prSet>
      <dgm:spPr/>
    </dgm:pt>
    <dgm:pt modelId="{CFADEA24-1195-44DE-9E4A-24086563C871}" type="pres">
      <dgm:prSet presAssocID="{92EF8CAF-5EF0-4317-9FC8-10EDF83E615C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1B905F-63A4-4773-8AC3-45091C3C9D8F}" type="pres">
      <dgm:prSet presAssocID="{92EF8CAF-5EF0-4317-9FC8-10EDF83E615C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CD79A2-A515-4AAD-8D8C-AD4CE99E1984}" type="pres">
      <dgm:prSet presAssocID="{92EF8CAF-5EF0-4317-9FC8-10EDF83E615C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E67542-0EFE-4B93-8FD4-047F2B1A9175}" type="pres">
      <dgm:prSet presAssocID="{92EF8CAF-5EF0-4317-9FC8-10EDF83E615C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67B511-C0B9-4C9C-814C-E882658C11EF}" type="pres">
      <dgm:prSet presAssocID="{92EF8CAF-5EF0-4317-9FC8-10EDF83E615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F1ACDC-7DCA-4E4D-8A95-EAEB00AB0DEF}" type="pres">
      <dgm:prSet presAssocID="{92EF8CAF-5EF0-4317-9FC8-10EDF83E615C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EC2E6E-A677-4C66-9237-790A5C1D3E61}" type="pres">
      <dgm:prSet presAssocID="{92EF8CAF-5EF0-4317-9FC8-10EDF83E615C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D11152-ACFE-4230-8AEB-66A79F544581}" type="pres">
      <dgm:prSet presAssocID="{92EF8CAF-5EF0-4317-9FC8-10EDF83E615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42F8FD-97CE-4B52-8C9F-30C132D88C90}" type="pres">
      <dgm:prSet presAssocID="{92EF8CAF-5EF0-4317-9FC8-10EDF83E615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A788CA-F7FD-4F57-8E08-0C66C4312B57}" type="pres">
      <dgm:prSet presAssocID="{92EF8CAF-5EF0-4317-9FC8-10EDF83E615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A4A56F-3DDA-42BE-88F5-0E9DBF384990}" type="pres">
      <dgm:prSet presAssocID="{92EF8CAF-5EF0-4317-9FC8-10EDF83E615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C681B4-5318-4CBE-9C3B-D3F73499182C}" type="presOf" srcId="{E0783BE4-FA54-4194-8F08-BB64507BFC36}" destId="{C1D11152-ACFE-4230-8AEB-66A79F544581}" srcOrd="1" destOrd="0" presId="urn:microsoft.com/office/officeart/2005/8/layout/vProcess5"/>
    <dgm:cxn modelId="{D29B7595-B3F3-4BC6-B179-49D4D0F4C012}" type="presOf" srcId="{8A70E3FA-AA07-460E-821F-EE0212AF718F}" destId="{65A4A56F-3DDA-42BE-88F5-0E9DBF384990}" srcOrd="1" destOrd="0" presId="urn:microsoft.com/office/officeart/2005/8/layout/vProcess5"/>
    <dgm:cxn modelId="{2974F206-27D6-449C-A9CE-84D9F675B349}" type="presOf" srcId="{92EF8CAF-5EF0-4317-9FC8-10EDF83E615C}" destId="{FC1743D2-19B7-4F2E-8779-BF2954EDB8BB}" srcOrd="0" destOrd="0" presId="urn:microsoft.com/office/officeart/2005/8/layout/vProcess5"/>
    <dgm:cxn modelId="{ADD0E671-47BC-4409-9622-64728B11CC37}" type="presOf" srcId="{E0783BE4-FA54-4194-8F08-BB64507BFC36}" destId="{CFADEA24-1195-44DE-9E4A-24086563C871}" srcOrd="0" destOrd="0" presId="urn:microsoft.com/office/officeart/2005/8/layout/vProcess5"/>
    <dgm:cxn modelId="{FB6F40A4-4B70-4F8D-8BD2-D1F00CE184FF}" type="presOf" srcId="{8A70E3FA-AA07-460E-821F-EE0212AF718F}" destId="{41E67542-0EFE-4B93-8FD4-047F2B1A9175}" srcOrd="0" destOrd="0" presId="urn:microsoft.com/office/officeart/2005/8/layout/vProcess5"/>
    <dgm:cxn modelId="{24D3F7D9-91C5-40DD-8BD1-6F06A7D214D0}" type="presOf" srcId="{7CC65329-FBF9-4BD1-B408-965999217C18}" destId="{CFCD79A2-A515-4AAD-8D8C-AD4CE99E1984}" srcOrd="0" destOrd="0" presId="urn:microsoft.com/office/officeart/2005/8/layout/vProcess5"/>
    <dgm:cxn modelId="{F6F6EB39-BFC0-40FB-9033-AAB8BA229927}" type="presOf" srcId="{7CC65329-FBF9-4BD1-B408-965999217C18}" destId="{51A788CA-F7FD-4F57-8E08-0C66C4312B57}" srcOrd="1" destOrd="0" presId="urn:microsoft.com/office/officeart/2005/8/layout/vProcess5"/>
    <dgm:cxn modelId="{04985F7C-8E19-4BF0-A65C-8C33C5C02B63}" srcId="{92EF8CAF-5EF0-4317-9FC8-10EDF83E615C}" destId="{8A70E3FA-AA07-460E-821F-EE0212AF718F}" srcOrd="3" destOrd="0" parTransId="{6743F5E4-680B-45A3-A2FC-655FC56C67B5}" sibTransId="{117EBD56-EDE0-4EB9-937E-E248F278CEFF}"/>
    <dgm:cxn modelId="{EFAFD8AE-91EE-403D-9A46-44A6A5F33985}" type="presOf" srcId="{64F88D3F-21D2-4868-A89E-1E57036B173B}" destId="{A567B511-C0B9-4C9C-814C-E882658C11EF}" srcOrd="0" destOrd="0" presId="urn:microsoft.com/office/officeart/2005/8/layout/vProcess5"/>
    <dgm:cxn modelId="{8B69300F-7793-4E8C-B669-89BBEACF1598}" srcId="{92EF8CAF-5EF0-4317-9FC8-10EDF83E615C}" destId="{E0783BE4-FA54-4194-8F08-BB64507BFC36}" srcOrd="0" destOrd="0" parTransId="{4DD3E5E9-456C-472B-B4FF-22A955EEDED5}" sibTransId="{64F88D3F-21D2-4868-A89E-1E57036B173B}"/>
    <dgm:cxn modelId="{C80215DF-9961-4246-AC0F-61616A4BE309}" type="presOf" srcId="{75E3988B-757F-4B1B-96F9-0FB0F810E309}" destId="{A0EC2E6E-A677-4C66-9237-790A5C1D3E61}" srcOrd="0" destOrd="0" presId="urn:microsoft.com/office/officeart/2005/8/layout/vProcess5"/>
    <dgm:cxn modelId="{D0AB7A3F-62FD-4C4C-9471-849B636ADBB2}" type="presOf" srcId="{C3E2AC89-4797-4597-A878-99801E985B85}" destId="{7F1B905F-63A4-4773-8AC3-45091C3C9D8F}" srcOrd="0" destOrd="0" presId="urn:microsoft.com/office/officeart/2005/8/layout/vProcess5"/>
    <dgm:cxn modelId="{F70A087C-F5D1-4A1D-AC79-12BF61C04C40}" srcId="{92EF8CAF-5EF0-4317-9FC8-10EDF83E615C}" destId="{C3E2AC89-4797-4597-A878-99801E985B85}" srcOrd="1" destOrd="0" parTransId="{33068D44-35E2-418D-8942-580E5E87EF4E}" sibTransId="{353ABFC4-6780-4126-B120-128B3FEE66C3}"/>
    <dgm:cxn modelId="{8DAE121A-0421-45F6-99F5-BD920BA82CF0}" type="presOf" srcId="{C3E2AC89-4797-4597-A878-99801E985B85}" destId="{3542F8FD-97CE-4B52-8C9F-30C132D88C90}" srcOrd="1" destOrd="0" presId="urn:microsoft.com/office/officeart/2005/8/layout/vProcess5"/>
    <dgm:cxn modelId="{41F1B29A-4EED-406C-9C07-8DC98A3D65B5}" srcId="{92EF8CAF-5EF0-4317-9FC8-10EDF83E615C}" destId="{7CC65329-FBF9-4BD1-B408-965999217C18}" srcOrd="2" destOrd="0" parTransId="{876276E4-78BA-499F-A568-A4F7B96CE91D}" sibTransId="{75E3988B-757F-4B1B-96F9-0FB0F810E309}"/>
    <dgm:cxn modelId="{ED3550EB-519C-402A-B440-F9C5660AB0DE}" type="presOf" srcId="{353ABFC4-6780-4126-B120-128B3FEE66C3}" destId="{6EF1ACDC-7DCA-4E4D-8A95-EAEB00AB0DEF}" srcOrd="0" destOrd="0" presId="urn:microsoft.com/office/officeart/2005/8/layout/vProcess5"/>
    <dgm:cxn modelId="{0351DBFC-5BD4-4B92-81C4-C9C0E4261C46}" type="presParOf" srcId="{FC1743D2-19B7-4F2E-8779-BF2954EDB8BB}" destId="{62D54D1C-1B4D-4F1F-A39D-2D86DE78E62F}" srcOrd="0" destOrd="0" presId="urn:microsoft.com/office/officeart/2005/8/layout/vProcess5"/>
    <dgm:cxn modelId="{106FAFD4-00DE-4DEF-A328-353D7EF6FEDF}" type="presParOf" srcId="{FC1743D2-19B7-4F2E-8779-BF2954EDB8BB}" destId="{CFADEA24-1195-44DE-9E4A-24086563C871}" srcOrd="1" destOrd="0" presId="urn:microsoft.com/office/officeart/2005/8/layout/vProcess5"/>
    <dgm:cxn modelId="{B24B1713-B60C-4CD9-883B-1300A763F4C3}" type="presParOf" srcId="{FC1743D2-19B7-4F2E-8779-BF2954EDB8BB}" destId="{7F1B905F-63A4-4773-8AC3-45091C3C9D8F}" srcOrd="2" destOrd="0" presId="urn:microsoft.com/office/officeart/2005/8/layout/vProcess5"/>
    <dgm:cxn modelId="{2AE6CBD0-B0BE-4A44-9845-17F5D75B0AF5}" type="presParOf" srcId="{FC1743D2-19B7-4F2E-8779-BF2954EDB8BB}" destId="{CFCD79A2-A515-4AAD-8D8C-AD4CE99E1984}" srcOrd="3" destOrd="0" presId="urn:microsoft.com/office/officeart/2005/8/layout/vProcess5"/>
    <dgm:cxn modelId="{34EB1287-3161-42B8-BC48-DBA57BBC5D33}" type="presParOf" srcId="{FC1743D2-19B7-4F2E-8779-BF2954EDB8BB}" destId="{41E67542-0EFE-4B93-8FD4-047F2B1A9175}" srcOrd="4" destOrd="0" presId="urn:microsoft.com/office/officeart/2005/8/layout/vProcess5"/>
    <dgm:cxn modelId="{B8BDF8A5-2A4F-4BA2-8EFA-C9BB85D7ED06}" type="presParOf" srcId="{FC1743D2-19B7-4F2E-8779-BF2954EDB8BB}" destId="{A567B511-C0B9-4C9C-814C-E882658C11EF}" srcOrd="5" destOrd="0" presId="urn:microsoft.com/office/officeart/2005/8/layout/vProcess5"/>
    <dgm:cxn modelId="{4DA0F2CE-452C-424E-A98D-8BB702B8D0B4}" type="presParOf" srcId="{FC1743D2-19B7-4F2E-8779-BF2954EDB8BB}" destId="{6EF1ACDC-7DCA-4E4D-8A95-EAEB00AB0DEF}" srcOrd="6" destOrd="0" presId="urn:microsoft.com/office/officeart/2005/8/layout/vProcess5"/>
    <dgm:cxn modelId="{F558C1D4-A5B3-4359-B977-AD2E7726A4AD}" type="presParOf" srcId="{FC1743D2-19B7-4F2E-8779-BF2954EDB8BB}" destId="{A0EC2E6E-A677-4C66-9237-790A5C1D3E61}" srcOrd="7" destOrd="0" presId="urn:microsoft.com/office/officeart/2005/8/layout/vProcess5"/>
    <dgm:cxn modelId="{7A0F7596-6FB7-4DF4-876E-D717E5EF3E14}" type="presParOf" srcId="{FC1743D2-19B7-4F2E-8779-BF2954EDB8BB}" destId="{C1D11152-ACFE-4230-8AEB-66A79F544581}" srcOrd="8" destOrd="0" presId="urn:microsoft.com/office/officeart/2005/8/layout/vProcess5"/>
    <dgm:cxn modelId="{DB0F2573-1C7E-499A-932A-EDC63AB8BD77}" type="presParOf" srcId="{FC1743D2-19B7-4F2E-8779-BF2954EDB8BB}" destId="{3542F8FD-97CE-4B52-8C9F-30C132D88C90}" srcOrd="9" destOrd="0" presId="urn:microsoft.com/office/officeart/2005/8/layout/vProcess5"/>
    <dgm:cxn modelId="{FD246B27-AD7B-4C62-BAA6-03FE895BE9D7}" type="presParOf" srcId="{FC1743D2-19B7-4F2E-8779-BF2954EDB8BB}" destId="{51A788CA-F7FD-4F57-8E08-0C66C4312B57}" srcOrd="10" destOrd="0" presId="urn:microsoft.com/office/officeart/2005/8/layout/vProcess5"/>
    <dgm:cxn modelId="{F8110C10-1762-4B55-A46B-933290D52A9A}" type="presParOf" srcId="{FC1743D2-19B7-4F2E-8779-BF2954EDB8BB}" destId="{65A4A56F-3DDA-42BE-88F5-0E9DBF38499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B2D4BD-1FDD-4C19-8DD2-662624FDC5FF}">
      <dsp:nvSpPr>
        <dsp:cNvPr id="0" name=""/>
        <dsp:cNvSpPr/>
      </dsp:nvSpPr>
      <dsp:spPr>
        <a:xfrm>
          <a:off x="948262" y="810602"/>
          <a:ext cx="1700664" cy="170066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>
              <a:solidFill>
                <a:schemeClr val="bg1"/>
              </a:solidFill>
            </a:rPr>
            <a:t>Quantum </a:t>
          </a:r>
          <a:r>
            <a:rPr lang="fr-FR" sz="1800" kern="1200" dirty="0" err="1" smtClean="0">
              <a:solidFill>
                <a:schemeClr val="bg1"/>
              </a:solidFill>
            </a:rPr>
            <a:t>Computing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197318" y="1059658"/>
        <a:ext cx="1202552" cy="1202552"/>
      </dsp:txXfrm>
    </dsp:sp>
    <dsp:sp modelId="{4CCCC520-06A5-4BCE-B7FE-D74923EFC8A0}">
      <dsp:nvSpPr>
        <dsp:cNvPr id="0" name=""/>
        <dsp:cNvSpPr/>
      </dsp:nvSpPr>
      <dsp:spPr>
        <a:xfrm>
          <a:off x="1398190" y="129327"/>
          <a:ext cx="850332" cy="850332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Information Theory</a:t>
          </a:r>
          <a:endParaRPr lang="en-US" sz="900" kern="1200" dirty="0"/>
        </a:p>
      </dsp:txBody>
      <dsp:txXfrm>
        <a:off x="1522718" y="253855"/>
        <a:ext cx="601276" cy="601276"/>
      </dsp:txXfrm>
    </dsp:sp>
    <dsp:sp modelId="{15F17A9C-1584-4EA8-8085-78F92A450AD4}">
      <dsp:nvSpPr>
        <dsp:cNvPr id="0" name=""/>
        <dsp:cNvSpPr/>
      </dsp:nvSpPr>
      <dsp:spPr>
        <a:xfrm>
          <a:off x="2356397" y="1788989"/>
          <a:ext cx="850332" cy="850332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err="1" smtClean="0"/>
            <a:t>Physics</a:t>
          </a:r>
          <a:endParaRPr lang="en-US" sz="900" kern="1200" dirty="0"/>
        </a:p>
      </dsp:txBody>
      <dsp:txXfrm>
        <a:off x="2480925" y="1913517"/>
        <a:ext cx="601276" cy="601276"/>
      </dsp:txXfrm>
    </dsp:sp>
    <dsp:sp modelId="{C571E11E-053C-4C87-AF3A-4D8C149F1FA9}">
      <dsp:nvSpPr>
        <dsp:cNvPr id="0" name=""/>
        <dsp:cNvSpPr/>
      </dsp:nvSpPr>
      <dsp:spPr>
        <a:xfrm>
          <a:off x="439984" y="1788989"/>
          <a:ext cx="850332" cy="850332"/>
        </a:xfrm>
        <a:prstGeom prst="ellipse">
          <a:avLst/>
        </a:prstGeom>
        <a:solidFill>
          <a:schemeClr val="lt1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Maths</a:t>
          </a:r>
          <a:endParaRPr lang="en-US" sz="900" kern="1200" dirty="0"/>
        </a:p>
      </dsp:txBody>
      <dsp:txXfrm>
        <a:off x="564512" y="1913517"/>
        <a:ext cx="601276" cy="6012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DEA24-1195-44DE-9E4A-24086563C871}">
      <dsp:nvSpPr>
        <dsp:cNvPr id="0" name=""/>
        <dsp:cNvSpPr/>
      </dsp:nvSpPr>
      <dsp:spPr>
        <a:xfrm>
          <a:off x="0" y="0"/>
          <a:ext cx="3239588" cy="6091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err="1" smtClean="0"/>
            <a:t>Orginal</a:t>
          </a:r>
          <a:r>
            <a:rPr lang="fr-FR" sz="1400" kern="1200" dirty="0" smtClean="0"/>
            <a:t> </a:t>
          </a:r>
          <a:r>
            <a:rPr lang="fr-FR" sz="1400" kern="1200" dirty="0" err="1" smtClean="0"/>
            <a:t>Problem</a:t>
          </a:r>
          <a:endParaRPr lang="fr-FR" sz="1400" kern="1200" dirty="0" smtClean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i="1" kern="1200" dirty="0" smtClean="0"/>
            <a:t>Math Formulation</a:t>
          </a:r>
          <a:endParaRPr lang="en-US" sz="1100" i="1" kern="1200" dirty="0"/>
        </a:p>
      </dsp:txBody>
      <dsp:txXfrm>
        <a:off x="17840" y="17840"/>
        <a:ext cx="2530849" cy="573423"/>
      </dsp:txXfrm>
    </dsp:sp>
    <dsp:sp modelId="{7F1B905F-63A4-4773-8AC3-45091C3C9D8F}">
      <dsp:nvSpPr>
        <dsp:cNvPr id="0" name=""/>
        <dsp:cNvSpPr/>
      </dsp:nvSpPr>
      <dsp:spPr>
        <a:xfrm>
          <a:off x="271315" y="719849"/>
          <a:ext cx="3239588" cy="6091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Quantum </a:t>
          </a:r>
          <a:r>
            <a:rPr lang="fr-FR" sz="1400" kern="1200" dirty="0" err="1" smtClean="0"/>
            <a:t>Competible</a:t>
          </a:r>
          <a:r>
            <a:rPr lang="fr-FR" sz="1400" kern="1200" dirty="0" smtClean="0"/>
            <a:t> </a:t>
          </a:r>
          <a:r>
            <a:rPr lang="fr-FR" sz="1400" kern="1200" dirty="0" err="1" smtClean="0"/>
            <a:t>Problem</a:t>
          </a:r>
          <a:endParaRPr lang="fr-FR" sz="1400" kern="1200" dirty="0" smtClean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i="1" kern="1200" dirty="0" smtClean="0"/>
            <a:t>Quantum Formulation</a:t>
          </a:r>
          <a:endParaRPr lang="en-US" sz="1100" i="1" kern="1200" dirty="0"/>
        </a:p>
      </dsp:txBody>
      <dsp:txXfrm>
        <a:off x="289155" y="737689"/>
        <a:ext cx="2536675" cy="573423"/>
      </dsp:txXfrm>
    </dsp:sp>
    <dsp:sp modelId="{CFCD79A2-A515-4AAD-8D8C-AD4CE99E1984}">
      <dsp:nvSpPr>
        <dsp:cNvPr id="0" name=""/>
        <dsp:cNvSpPr/>
      </dsp:nvSpPr>
      <dsp:spPr>
        <a:xfrm>
          <a:off x="538581" y="1439698"/>
          <a:ext cx="3239588" cy="6091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Quantum </a:t>
          </a:r>
          <a:r>
            <a:rPr lang="fr-FR" sz="1400" kern="1200" dirty="0" err="1" smtClean="0"/>
            <a:t>Algo</a:t>
          </a:r>
          <a:endParaRPr lang="fr-FR" sz="1400" kern="1200" dirty="0" smtClean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i="1" kern="1200" dirty="0" smtClean="0"/>
            <a:t>Quantum </a:t>
          </a:r>
          <a:r>
            <a:rPr lang="fr-FR" sz="1100" i="1" kern="1200" dirty="0" err="1" smtClean="0"/>
            <a:t>Operators</a:t>
          </a:r>
          <a:endParaRPr lang="en-US" sz="1100" i="1" kern="1200" dirty="0"/>
        </a:p>
      </dsp:txBody>
      <dsp:txXfrm>
        <a:off x="556421" y="1457538"/>
        <a:ext cx="2540725" cy="573422"/>
      </dsp:txXfrm>
    </dsp:sp>
    <dsp:sp modelId="{41E67542-0EFE-4B93-8FD4-047F2B1A9175}">
      <dsp:nvSpPr>
        <dsp:cNvPr id="0" name=""/>
        <dsp:cNvSpPr/>
      </dsp:nvSpPr>
      <dsp:spPr>
        <a:xfrm>
          <a:off x="809896" y="2159547"/>
          <a:ext cx="3239588" cy="6091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Hardware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i="1" kern="1200" dirty="0" err="1" smtClean="0"/>
            <a:t>Performing</a:t>
          </a:r>
          <a:r>
            <a:rPr lang="fr-FR" sz="1100" i="1" kern="1200" dirty="0" smtClean="0"/>
            <a:t> Quantum </a:t>
          </a:r>
          <a:r>
            <a:rPr lang="fr-FR" sz="1100" i="1" kern="1200" dirty="0" err="1" smtClean="0"/>
            <a:t>Operation</a:t>
          </a:r>
          <a:endParaRPr lang="en-US" sz="1100" i="1" kern="1200" dirty="0"/>
        </a:p>
      </dsp:txBody>
      <dsp:txXfrm>
        <a:off x="827736" y="2177387"/>
        <a:ext cx="2536675" cy="573423"/>
      </dsp:txXfrm>
    </dsp:sp>
    <dsp:sp modelId="{A567B511-C0B9-4C9C-814C-E882658C11EF}">
      <dsp:nvSpPr>
        <dsp:cNvPr id="0" name=""/>
        <dsp:cNvSpPr/>
      </dsp:nvSpPr>
      <dsp:spPr>
        <a:xfrm>
          <a:off x="2843671" y="466517"/>
          <a:ext cx="395916" cy="39591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932752" y="466517"/>
        <a:ext cx="217754" cy="297927"/>
      </dsp:txXfrm>
    </dsp:sp>
    <dsp:sp modelId="{6EF1ACDC-7DCA-4E4D-8A95-EAEB00AB0DEF}">
      <dsp:nvSpPr>
        <dsp:cNvPr id="0" name=""/>
        <dsp:cNvSpPr/>
      </dsp:nvSpPr>
      <dsp:spPr>
        <a:xfrm>
          <a:off x="3114986" y="1186366"/>
          <a:ext cx="395916" cy="39591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3204067" y="1186366"/>
        <a:ext cx="217754" cy="297927"/>
      </dsp:txXfrm>
    </dsp:sp>
    <dsp:sp modelId="{A0EC2E6E-A677-4C66-9237-790A5C1D3E61}">
      <dsp:nvSpPr>
        <dsp:cNvPr id="0" name=""/>
        <dsp:cNvSpPr/>
      </dsp:nvSpPr>
      <dsp:spPr>
        <a:xfrm>
          <a:off x="3382252" y="1906215"/>
          <a:ext cx="395916" cy="39591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3471333" y="1906215"/>
        <a:ext cx="217754" cy="2979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C2663-9FAE-6346-9FDE-52ACD264882B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9F841-1EC4-7745-A2A1-241C3184D27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377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BE3DF-9B42-6F42-B595-8789B0F99C6A}" type="datetimeFigureOut">
              <a:rPr lang="fr-FR" smtClean="0"/>
              <a:t>21/02/2023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CB9D9-8607-4446-80EE-4BEFE06B9B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098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23">
            <a:extLst>
              <a:ext uri="{FF2B5EF4-FFF2-40B4-BE49-F238E27FC236}">
                <a16:creationId xmlns:a16="http://schemas.microsoft.com/office/drawing/2014/main" id="{F9DD5A32-CB41-C940-B554-1F1CEC5211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40000" y="540000"/>
            <a:ext cx="1749600" cy="5399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A837B3A-E525-E945-BEEC-0EE27303202C}"/>
              </a:ext>
            </a:extLst>
          </p:cNvPr>
          <p:cNvSpPr/>
          <p:nvPr/>
        </p:nvSpPr>
        <p:spPr>
          <a:xfrm>
            <a:off x="0" y="3362454"/>
            <a:ext cx="9144000" cy="2421846"/>
          </a:xfrm>
          <a:prstGeom prst="rect">
            <a:avLst/>
          </a:prstGeom>
          <a:solidFill>
            <a:srgbClr val="102D6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50625" rtlCol="0" anchor="ctr"/>
          <a:lstStyle/>
          <a:p>
            <a:pPr algn="ctr"/>
            <a:endParaRPr lang="fr-FR" sz="1013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600" y="4269017"/>
            <a:ext cx="6136435" cy="1141923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2500" b="0" spc="1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600" y="3864073"/>
            <a:ext cx="8047800" cy="242803"/>
          </a:xfrm>
        </p:spPr>
        <p:txBody>
          <a:bodyPr>
            <a:noAutofit/>
          </a:bodyPr>
          <a:lstStyle>
            <a:lvl1pPr marL="0" indent="0" algn="l">
              <a:buNone/>
              <a:defRPr sz="1000" spc="51" baseline="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3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8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3" indent="0" algn="ctr">
              <a:buNone/>
              <a:defRPr sz="1600"/>
            </a:lvl8pPr>
            <a:lvl9pPr marL="365742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" y="2907811"/>
            <a:ext cx="9144000" cy="75600"/>
          </a:xfrm>
          <a:prstGeom prst="rect">
            <a:avLst/>
          </a:prstGeom>
          <a:solidFill>
            <a:srgbClr val="00B6E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fr-FR" sz="1800"/>
          </a:p>
        </p:txBody>
      </p:sp>
      <p:sp>
        <p:nvSpPr>
          <p:cNvPr id="11" name="Rectangle 10"/>
          <p:cNvSpPr/>
          <p:nvPr/>
        </p:nvSpPr>
        <p:spPr>
          <a:xfrm>
            <a:off x="1" y="3021472"/>
            <a:ext cx="9144000" cy="75600"/>
          </a:xfrm>
          <a:prstGeom prst="rect">
            <a:avLst/>
          </a:prstGeom>
          <a:solidFill>
            <a:srgbClr val="1596C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fr-FR" sz="1800"/>
          </a:p>
        </p:txBody>
      </p:sp>
      <p:sp>
        <p:nvSpPr>
          <p:cNvPr id="12" name="Rectangle 11"/>
          <p:cNvSpPr/>
          <p:nvPr/>
        </p:nvSpPr>
        <p:spPr>
          <a:xfrm>
            <a:off x="1" y="3135133"/>
            <a:ext cx="9144000" cy="75600"/>
          </a:xfrm>
          <a:prstGeom prst="rect">
            <a:avLst/>
          </a:prstGeom>
          <a:solidFill>
            <a:srgbClr val="0073A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/>
        </p:nvSpPr>
        <p:spPr>
          <a:xfrm>
            <a:off x="1" y="3248794"/>
            <a:ext cx="9144000" cy="75600"/>
          </a:xfrm>
          <a:prstGeom prst="rect">
            <a:avLst/>
          </a:prstGeom>
          <a:solidFill>
            <a:srgbClr val="00548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fr-FR" sz="180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1EC758A-3384-584F-BBDA-8BC6182516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78600" y="4707000"/>
            <a:ext cx="1612800" cy="16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72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827" y="-209"/>
            <a:ext cx="9183961" cy="6876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1F4D403-34BE-7344-9A68-B8E6152722B4}"/>
              </a:ext>
            </a:extLst>
          </p:cNvPr>
          <p:cNvSpPr/>
          <p:nvPr/>
        </p:nvSpPr>
        <p:spPr>
          <a:xfrm>
            <a:off x="0" y="3901500"/>
            <a:ext cx="9144000" cy="1882800"/>
          </a:xfrm>
          <a:prstGeom prst="rect">
            <a:avLst/>
          </a:prstGeom>
          <a:solidFill>
            <a:srgbClr val="0F265C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50625" rtlCol="0" anchor="ctr"/>
          <a:lstStyle/>
          <a:p>
            <a:pPr algn="ctr"/>
            <a:endParaRPr lang="fr-FR" sz="1013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400" y="4408866"/>
            <a:ext cx="6142696" cy="130105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2500" b="0" spc="1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400" y="4136002"/>
            <a:ext cx="7772400" cy="242803"/>
          </a:xfrm>
        </p:spPr>
        <p:txBody>
          <a:bodyPr>
            <a:noAutofit/>
          </a:bodyPr>
          <a:lstStyle>
            <a:lvl1pPr marL="0" indent="0" algn="l">
              <a:buNone/>
              <a:defRPr sz="1000" spc="51" baseline="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3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8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3" indent="0" algn="ctr">
              <a:buNone/>
              <a:defRPr sz="1600"/>
            </a:lvl8pPr>
            <a:lvl9pPr marL="365742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2" name="Image 18">
            <a:extLst>
              <a:ext uri="{FF2B5EF4-FFF2-40B4-BE49-F238E27FC236}">
                <a16:creationId xmlns:a16="http://schemas.microsoft.com/office/drawing/2014/main" id="{C5EC7BDC-EE50-1641-A287-460ABF35E4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978600" y="4707000"/>
            <a:ext cx="1612800" cy="161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00" y="313200"/>
            <a:ext cx="2181600" cy="97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and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4" y="540000"/>
            <a:ext cx="8063999" cy="38749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404000"/>
            <a:ext cx="8063998" cy="3996000"/>
          </a:xfrm>
        </p:spPr>
        <p:txBody>
          <a:bodyPr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 l  00 month 0000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‹#›</a:t>
            </a:fld>
            <a:endParaRPr lang="en-GB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39751" y="936000"/>
            <a:ext cx="8064248" cy="30448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539751" y="5461200"/>
            <a:ext cx="8064248" cy="612000"/>
          </a:xfrm>
        </p:spPr>
        <p:txBody>
          <a:bodyPr anchor="b">
            <a:noAutofit/>
          </a:bodyPr>
          <a:lstStyle>
            <a:lvl1pPr marL="6351" indent="0" algn="just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008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4" y="540000"/>
            <a:ext cx="8063999" cy="38749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 l  00 month 0000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‹#›</a:t>
            </a:fld>
            <a:endParaRPr lang="en-GB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39751" y="936000"/>
            <a:ext cx="8064248" cy="30448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0514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900000" y="1698579"/>
            <a:ext cx="7772089" cy="1446644"/>
          </a:xfrm>
        </p:spPr>
        <p:txBody>
          <a:bodyPr>
            <a:noAutofit/>
          </a:bodyPr>
          <a:lstStyle>
            <a:lvl1pPr marL="0" indent="0">
              <a:buNone/>
              <a:defRPr sz="8900">
                <a:solidFill>
                  <a:srgbClr val="00B4E0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" y="3240000"/>
            <a:ext cx="9144000" cy="256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000" y="3470587"/>
            <a:ext cx="7772089" cy="502324"/>
          </a:xfrm>
        </p:spPr>
        <p:txBody>
          <a:bodyPr anchor="t" anchorCtr="0">
            <a:normAutofit/>
          </a:bodyPr>
          <a:lstStyle>
            <a:lvl1pPr>
              <a:defRPr sz="33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065" y="3972911"/>
            <a:ext cx="7772089" cy="1332188"/>
          </a:xfrm>
        </p:spPr>
        <p:txBody>
          <a:bodyPr>
            <a:normAutofit/>
          </a:bodyPr>
          <a:lstStyle>
            <a:lvl1pPr marL="0" indent="0">
              <a:buNone/>
              <a:defRPr sz="2500" spc="8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 l  00 month 0000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40000" y="6228000"/>
            <a:ext cx="360000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fr-FR" sz="180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4"/>
          </p:nvPr>
        </p:nvSpPr>
        <p:spPr>
          <a:xfrm>
            <a:off x="900000" y="5362220"/>
            <a:ext cx="7772089" cy="291827"/>
          </a:xfrm>
        </p:spPr>
        <p:txBody>
          <a:bodyPr>
            <a:normAutofit/>
          </a:bodyPr>
          <a:lstStyle>
            <a:lvl1pPr marL="0" indent="0">
              <a:buNone/>
              <a:defRPr sz="1200" spc="5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719288" y="6482820"/>
            <a:ext cx="0" cy="117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7">
            <a:extLst>
              <a:ext uri="{FF2B5EF4-FFF2-40B4-BE49-F238E27FC236}">
                <a16:creationId xmlns:a16="http://schemas.microsoft.com/office/drawing/2014/main" id="{E89F47E1-BB59-4449-98BE-041BE73D3C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806179" y="6292400"/>
            <a:ext cx="1797819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30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6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1854200"/>
            <a:ext cx="9144000" cy="394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fr-FR" sz="180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0113" y="1064661"/>
            <a:ext cx="7775998" cy="466228"/>
          </a:xfrm>
        </p:spPr>
        <p:txBody>
          <a:bodyPr>
            <a:noAutofit/>
          </a:bodyPr>
          <a:lstStyle>
            <a:lvl1pPr>
              <a:defRPr sz="3400" b="0">
                <a:solidFill>
                  <a:srgbClr val="00B4E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Presentation title  l  00 month 0000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40000" y="6228000"/>
            <a:ext cx="360000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fr-FR" sz="180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2"/>
          </p:nvPr>
        </p:nvSpPr>
        <p:spPr>
          <a:xfrm>
            <a:off x="900113" y="2102403"/>
            <a:ext cx="7703884" cy="3452401"/>
          </a:xfrm>
        </p:spPr>
        <p:txBody>
          <a:bodyPr/>
          <a:lstStyle>
            <a:lvl1pPr marL="269862" indent="-263513">
              <a:spcBef>
                <a:spcPts val="1200"/>
              </a:spcBef>
              <a:buClr>
                <a:schemeClr val="accent1"/>
              </a:buClr>
              <a:buSzPct val="100000"/>
              <a:buFont typeface="+mj-lt"/>
              <a:buAutoNum type="arabicPeriod"/>
              <a:tabLst/>
              <a:defRPr b="1">
                <a:solidFill>
                  <a:schemeClr val="tx1"/>
                </a:solidFill>
              </a:defRPr>
            </a:lvl1pPr>
            <a:lvl2pPr marL="536548" indent="-133344">
              <a:spcBef>
                <a:spcPts val="800"/>
              </a:spcBef>
              <a:tabLst/>
              <a:defRPr sz="1200"/>
            </a:lvl2pPr>
            <a:lvl3pPr marL="269986" indent="-265101">
              <a:spcBef>
                <a:spcPts val="120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tabLst/>
              <a:defRPr sz="16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cxnSp>
        <p:nvCxnSpPr>
          <p:cNvPr id="13" name="Connecteur droit 12"/>
          <p:cNvCxnSpPr/>
          <p:nvPr/>
        </p:nvCxnSpPr>
        <p:spPr>
          <a:xfrm>
            <a:off x="719288" y="6482820"/>
            <a:ext cx="0" cy="117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7">
            <a:extLst>
              <a:ext uri="{FF2B5EF4-FFF2-40B4-BE49-F238E27FC236}">
                <a16:creationId xmlns:a16="http://schemas.microsoft.com/office/drawing/2014/main" id="{DA43C6DF-46EE-674E-8EA9-1B157A449F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806179" y="6292400"/>
            <a:ext cx="1797819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7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6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5" y="540000"/>
            <a:ext cx="8063999" cy="388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04" y="1404000"/>
            <a:ext cx="3974851" cy="3913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04000"/>
            <a:ext cx="3974848" cy="3913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 l  00 month 0000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39751" y="936000"/>
            <a:ext cx="8064500" cy="306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4"/>
          </p:nvPr>
        </p:nvSpPr>
        <p:spPr>
          <a:xfrm>
            <a:off x="539751" y="5461002"/>
            <a:ext cx="8064248" cy="622300"/>
          </a:xfrm>
        </p:spPr>
        <p:txBody>
          <a:bodyPr anchor="b"/>
          <a:lstStyle>
            <a:lvl1pPr marL="6351" indent="0" algn="just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828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40001" y="6224400"/>
            <a:ext cx="360000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Presentation title  l  00 month 0000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‹#›</a:t>
            </a:fld>
            <a:endParaRPr lang="en-GB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540004" y="1368056"/>
            <a:ext cx="8063999" cy="4462645"/>
          </a:xfrm>
        </p:spPr>
        <p:txBody>
          <a:bodyPr anchor="b"/>
          <a:lstStyle>
            <a:lvl1pPr marL="177792" indent="-171442">
              <a:tabLst/>
              <a:defRPr sz="1000">
                <a:solidFill>
                  <a:schemeClr val="accent1"/>
                </a:solidFill>
              </a:defRPr>
            </a:lvl1pPr>
            <a:lvl2pPr marL="177792" indent="0" algn="just">
              <a:buNone/>
              <a:tabLst/>
              <a:defRPr sz="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719288" y="6482820"/>
            <a:ext cx="0" cy="117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7">
            <a:extLst>
              <a:ext uri="{FF2B5EF4-FFF2-40B4-BE49-F238E27FC236}">
                <a16:creationId xmlns:a16="http://schemas.microsoft.com/office/drawing/2014/main" id="{0DD2D430-A890-5B46-97C3-CAB403D461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806179" y="6292400"/>
            <a:ext cx="1797819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94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FFF187E-050A-A84F-9103-E8D116B301E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806179" y="6292400"/>
            <a:ext cx="1797819" cy="28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004" y="540000"/>
            <a:ext cx="8063999" cy="46622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1548001"/>
            <a:ext cx="8063998" cy="44611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6719" y="6480000"/>
            <a:ext cx="5212196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spc="31" baseline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Presentation title  l  00 month 0000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0000" y="6480000"/>
            <a:ext cx="180001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2B1C6FFC-D040-034F-8B69-20295064E64D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719288" y="6482820"/>
            <a:ext cx="0" cy="117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40001" y="6228000"/>
            <a:ext cx="360000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50136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</p:sldLayoutIdLst>
  <p:hf hdr="0" dt="0"/>
  <p:txStyles>
    <p:titleStyle>
      <a:lvl1pPr algn="l" defTabSz="914355" rtl="0" eaLnBrk="1" latinLnBrk="0" hangingPunct="1">
        <a:lnSpc>
          <a:spcPct val="90000"/>
        </a:lnSpc>
        <a:spcBef>
          <a:spcPct val="0"/>
        </a:spcBef>
        <a:buNone/>
        <a:defRPr sz="2400" b="1" kern="1200" spc="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28" indent="-217477" algn="l" defTabSz="914355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SzPct val="130000"/>
        <a:buFont typeface="CambriaMath" charset="0"/>
        <a:buChar char="⎯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01619" indent="-177792" algn="l" defTabSz="914355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CambriaMath" charset="0"/>
        <a:buChar char="⎯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579410" indent="-131756" algn="l" defTabSz="914355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LucidaGrande-Bold" charset="0"/>
        <a:buChar char="⁃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7938" indent="0" algn="l" defTabSz="914355" rtl="0" eaLnBrk="1" latinLnBrk="0" hangingPunct="1">
        <a:lnSpc>
          <a:spcPct val="100000"/>
        </a:lnSpc>
        <a:spcBef>
          <a:spcPts val="500"/>
        </a:spcBef>
        <a:buFont typeface="Arial" charset="0"/>
        <a:buNone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938" indent="0" algn="l" defTabSz="914355" rtl="0" eaLnBrk="1" latinLnBrk="0" hangingPunct="1">
        <a:lnSpc>
          <a:spcPct val="100000"/>
        </a:lnSpc>
        <a:spcBef>
          <a:spcPts val="500"/>
        </a:spcBef>
        <a:buFont typeface="Arial" charset="0"/>
        <a:buNone/>
        <a:tabLst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476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3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31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8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3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3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2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12.03223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2107.03247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1.10395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uters.com/technology/french-quantum-computer-startup-pasqal-raises-100-million-euros-2023-01-24/" TargetMode="External"/><Relationship Id="rId2" Type="http://schemas.openxmlformats.org/officeDocument/2006/relationships/hyperlink" Target="https://www.pasqal.com/articles/professor-alain-aspect-co-founder-of-pasqal-receives-the-nobel-prize-in-physics-2022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theory.caltech.edu/~preskill/ph229/" TargetMode="External"/><Relationship Id="rId3" Type="http://schemas.openxmlformats.org/officeDocument/2006/relationships/hyperlink" Target="https://www.francequantum.fr/sessions" TargetMode="External"/><Relationship Id="rId7" Type="http://schemas.openxmlformats.org/officeDocument/2006/relationships/hyperlink" Target="https://www.coursera.org/learn/quantum-optics-two-photons" TargetMode="External"/><Relationship Id="rId2" Type="http://schemas.openxmlformats.org/officeDocument/2006/relationships/hyperlink" Target="https://quantum.country/qcvc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oursera.org/learn/quantum-optics-single-photon" TargetMode="External"/><Relationship Id="rId5" Type="http://schemas.openxmlformats.org/officeDocument/2006/relationships/hyperlink" Target="https://www.coursera.org/learn/introduction-to-quantum-information" TargetMode="External"/><Relationship Id="rId4" Type="http://schemas.openxmlformats.org/officeDocument/2006/relationships/hyperlink" Target="https://www.college-de-france.fr/agenda/colloque/machine-learning-in-quantum-sciences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804.03719" TargetMode="External"/><Relationship Id="rId13" Type="http://schemas.openxmlformats.org/officeDocument/2006/relationships/hyperlink" Target="https://scottaaronson.blog/" TargetMode="External"/><Relationship Id="rId3" Type="http://schemas.openxmlformats.org/officeDocument/2006/relationships/hyperlink" Target="https://www.pasqal.com/services/pulser-studio" TargetMode="External"/><Relationship Id="rId7" Type="http://schemas.openxmlformats.org/officeDocument/2006/relationships/hyperlink" Target="https://arxiv.org/abs/2107.01218" TargetMode="External"/><Relationship Id="rId12" Type="http://schemas.openxmlformats.org/officeDocument/2006/relationships/hyperlink" Target="https://www.amazon.com/Quantum-Computation-Information-10th-Anniversary/dp/1107002176" TargetMode="External"/><Relationship Id="rId2" Type="http://schemas.openxmlformats.org/officeDocument/2006/relationships/hyperlink" Target="https://qiskit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abs/1611.04471" TargetMode="External"/><Relationship Id="rId11" Type="http://schemas.openxmlformats.org/officeDocument/2006/relationships/hyperlink" Target="https://link.springer.com/book/10.1007/978-3-030-83274-2" TargetMode="External"/><Relationship Id="rId5" Type="http://schemas.openxmlformats.org/officeDocument/2006/relationships/hyperlink" Target="https://www.tensorflow.org/quantum" TargetMode="External"/><Relationship Id="rId10" Type="http://schemas.openxmlformats.org/officeDocument/2006/relationships/hyperlink" Target="https://www.amazon.fr/Machine-Learning-Quantum-Computers-Schuld/dp/3030830977" TargetMode="External"/><Relationship Id="rId4" Type="http://schemas.openxmlformats.org/officeDocument/2006/relationships/hyperlink" Target="https://pulser.readthedocs.io/en/stable/" TargetMode="External"/><Relationship Id="rId9" Type="http://schemas.openxmlformats.org/officeDocument/2006/relationships/hyperlink" Target="https://arxiv.org/abs/2107.03247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4.xml"/><Relationship Id="rId11" Type="http://schemas.openxmlformats.org/officeDocument/2006/relationships/slide" Target="slide20.xml"/><Relationship Id="rId5" Type="http://schemas.openxmlformats.org/officeDocument/2006/relationships/slide" Target="slide9.xml"/><Relationship Id="rId10" Type="http://schemas.openxmlformats.org/officeDocument/2006/relationships/slide" Target="slide19.xml"/><Relationship Id="rId4" Type="http://schemas.openxmlformats.org/officeDocument/2006/relationships/slide" Target="slide6.xml"/><Relationship Id="rId9" Type="http://schemas.openxmlformats.org/officeDocument/2006/relationships/slide" Target="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08214" y="3959679"/>
            <a:ext cx="6270882" cy="1500075"/>
          </a:xfrm>
        </p:spPr>
        <p:txBody>
          <a:bodyPr/>
          <a:lstStyle/>
          <a:p>
            <a:r>
              <a:rPr lang="en-GB" noProof="0" dirty="0" smtClean="0"/>
              <a:t>Quantum Computing Introduction*</a:t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sz="2000" noProof="0" dirty="0" smtClean="0"/>
              <a:t>Innovation Lab – 20/02/2023</a:t>
            </a: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sz="1000" i="1" dirty="0" smtClean="0"/>
              <a:t>* from layman’s 2 week training notes</a:t>
            </a:r>
            <a:r>
              <a:rPr lang="en-GB" sz="1000" dirty="0" smtClean="0"/>
              <a:t> </a:t>
            </a:r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222586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745" y="1191162"/>
            <a:ext cx="4625748" cy="1903102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0971" y="997061"/>
            <a:ext cx="2477090" cy="2520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10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9752" y="169993"/>
            <a:ext cx="4048578" cy="771282"/>
          </a:xfrm>
        </p:spPr>
        <p:txBody>
          <a:bodyPr numCol="1">
            <a:normAutofit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Quantum </a:t>
            </a:r>
            <a:r>
              <a:rPr lang="fr-FR" dirty="0" err="1" smtClean="0"/>
              <a:t>Computing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88330" y="169993"/>
            <a:ext cx="4048578" cy="771282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102D69"/>
                </a:solidFill>
              </a:rPr>
              <a:t>Why</a:t>
            </a:r>
            <a:r>
              <a:rPr lang="fr-FR" sz="1400" dirty="0" smtClean="0">
                <a:solidFill>
                  <a:srgbClr val="102D69"/>
                </a:solidFill>
              </a:rPr>
              <a:t> ?</a:t>
            </a:r>
            <a:endParaRPr lang="fr-FR" sz="1400" dirty="0">
              <a:solidFill>
                <a:srgbClr val="102D6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102D69"/>
                </a:solidFill>
              </a:rPr>
              <a:t>What</a:t>
            </a:r>
            <a:r>
              <a:rPr lang="fr-FR" sz="1400" dirty="0" smtClean="0">
                <a:solidFill>
                  <a:srgbClr val="102D69"/>
                </a:solidFill>
              </a:rPr>
              <a:t> ?</a:t>
            </a:r>
            <a:endParaRPr lang="fr-FR" sz="1400" dirty="0">
              <a:solidFill>
                <a:srgbClr val="102D6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smtClean="0">
                <a:solidFill>
                  <a:srgbClr val="FF0000"/>
                </a:solidFill>
              </a:rPr>
              <a:t>How 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102D69"/>
                </a:solidFill>
              </a:rPr>
              <a:t>When</a:t>
            </a:r>
            <a:r>
              <a:rPr lang="fr-FR" sz="1400" dirty="0" smtClean="0">
                <a:solidFill>
                  <a:srgbClr val="102D69"/>
                </a:solidFill>
              </a:rPr>
              <a:t> ?</a:t>
            </a:r>
            <a:endParaRPr lang="en-US" sz="1400" dirty="0">
              <a:solidFill>
                <a:srgbClr val="102D6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26099" r="28863"/>
          <a:stretch/>
        </p:blipFill>
        <p:spPr>
          <a:xfrm>
            <a:off x="0" y="3521816"/>
            <a:ext cx="4015468" cy="2660427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0800000">
            <a:off x="3871232" y="2667355"/>
            <a:ext cx="1329418" cy="3429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871231" y="3094264"/>
            <a:ext cx="1329419" cy="1148998"/>
            <a:chOff x="3202666" y="3650819"/>
            <a:chExt cx="1329419" cy="1148998"/>
          </a:xfrm>
        </p:grpSpPr>
        <p:sp>
          <p:nvSpPr>
            <p:cNvPr id="11" name="Flowchart: Process 10"/>
            <p:cNvSpPr/>
            <p:nvPr/>
          </p:nvSpPr>
          <p:spPr>
            <a:xfrm>
              <a:off x="4366535" y="3650819"/>
              <a:ext cx="165550" cy="1050424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own Arrow 11"/>
            <p:cNvSpPr/>
            <p:nvPr/>
          </p:nvSpPr>
          <p:spPr>
            <a:xfrm rot="5400000">
              <a:off x="3656335" y="3932799"/>
              <a:ext cx="413349" cy="1320688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408714" y="4243263"/>
            <a:ext cx="448174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PASQAL’s</a:t>
            </a:r>
            <a:r>
              <a:rPr lang="fr-FR" dirty="0" smtClean="0"/>
              <a:t> </a:t>
            </a:r>
            <a:r>
              <a:rPr lang="fr-FR" dirty="0" err="1" smtClean="0"/>
              <a:t>Neutral</a:t>
            </a:r>
            <a:r>
              <a:rPr lang="fr-FR" dirty="0" smtClean="0"/>
              <a:t> </a:t>
            </a:r>
            <a:r>
              <a:rPr lang="fr-FR" dirty="0" err="1" smtClean="0"/>
              <a:t>Atoms</a:t>
            </a:r>
            <a:r>
              <a:rPr lang="fr-FR" dirty="0" smtClean="0"/>
              <a:t> </a:t>
            </a:r>
          </a:p>
          <a:p>
            <a:r>
              <a:rPr lang="fr-FR" sz="1400" dirty="0" smtClean="0"/>
              <a:t>1xx </a:t>
            </a:r>
            <a:r>
              <a:rPr lang="fr-FR" sz="1400" dirty="0" err="1" smtClean="0"/>
              <a:t>qubits</a:t>
            </a:r>
            <a:r>
              <a:rPr lang="fr-FR" sz="1400" dirty="0" smtClean="0"/>
              <a:t> – (2023)</a:t>
            </a:r>
          </a:p>
          <a:p>
            <a:endParaRPr lang="fr-FR" dirty="0"/>
          </a:p>
          <a:p>
            <a:r>
              <a:rPr lang="fr-FR" sz="1200" i="1" dirty="0" smtClean="0">
                <a:solidFill>
                  <a:srgbClr val="009EE0"/>
                </a:solidFill>
              </a:rPr>
              <a:t>A set of </a:t>
            </a:r>
            <a:r>
              <a:rPr lang="fr-FR" sz="1200" i="1" dirty="0" err="1" smtClean="0">
                <a:solidFill>
                  <a:srgbClr val="009EE0"/>
                </a:solidFill>
              </a:rPr>
              <a:t>lazer</a:t>
            </a:r>
            <a:r>
              <a:rPr lang="fr-FR" sz="1200" i="1" dirty="0" smtClean="0">
                <a:solidFill>
                  <a:srgbClr val="009EE0"/>
                </a:solidFill>
              </a:rPr>
              <a:t> </a:t>
            </a:r>
            <a:r>
              <a:rPr lang="fr-FR" sz="1200" i="1" dirty="0" err="1" smtClean="0">
                <a:solidFill>
                  <a:srgbClr val="009EE0"/>
                </a:solidFill>
              </a:rPr>
              <a:t>beams</a:t>
            </a:r>
            <a:r>
              <a:rPr lang="fr-FR" sz="1200" i="1" dirty="0" smtClean="0">
                <a:solidFill>
                  <a:srgbClr val="009EE0"/>
                </a:solidFill>
              </a:rPr>
              <a:t> and camera to control the </a:t>
            </a:r>
            <a:r>
              <a:rPr lang="fr-FR" sz="1200" i="1" dirty="0" err="1" smtClean="0">
                <a:solidFill>
                  <a:srgbClr val="009EE0"/>
                </a:solidFill>
              </a:rPr>
              <a:t>shape</a:t>
            </a:r>
            <a:r>
              <a:rPr lang="fr-FR" sz="1200" i="1" dirty="0">
                <a:solidFill>
                  <a:srgbClr val="009EE0"/>
                </a:solidFill>
              </a:rPr>
              <a:t> </a:t>
            </a:r>
            <a:r>
              <a:rPr lang="fr-FR" sz="1200" i="1" dirty="0" smtClean="0">
                <a:solidFill>
                  <a:srgbClr val="009EE0"/>
                </a:solidFill>
              </a:rPr>
              <a:t>of </a:t>
            </a:r>
            <a:r>
              <a:rPr lang="fr-FR" sz="1200" i="1" dirty="0" err="1" smtClean="0">
                <a:solidFill>
                  <a:srgbClr val="009EE0"/>
                </a:solidFill>
              </a:rPr>
              <a:t>atoms</a:t>
            </a:r>
            <a:r>
              <a:rPr lang="fr-FR" sz="1200" i="1" dirty="0" smtClean="0">
                <a:solidFill>
                  <a:srgbClr val="009EE0"/>
                </a:solidFill>
              </a:rPr>
              <a:t> graphs</a:t>
            </a:r>
          </a:p>
          <a:p>
            <a:endParaRPr lang="fr-FR" sz="1200" i="1" dirty="0">
              <a:solidFill>
                <a:srgbClr val="009EE0"/>
              </a:solidFill>
            </a:endParaRPr>
          </a:p>
          <a:p>
            <a:r>
              <a:rPr lang="fr-FR" sz="1200" i="1" dirty="0" smtClean="0">
                <a:solidFill>
                  <a:srgbClr val="009EE0"/>
                </a:solidFill>
              </a:rPr>
              <a:t>This leads to </a:t>
            </a:r>
            <a:r>
              <a:rPr lang="fr-FR" sz="1200" i="1" dirty="0" err="1" smtClean="0">
                <a:solidFill>
                  <a:srgbClr val="009EE0"/>
                </a:solidFill>
              </a:rPr>
              <a:t>huge</a:t>
            </a:r>
            <a:r>
              <a:rPr lang="fr-FR" sz="1200" i="1" dirty="0" smtClean="0">
                <a:solidFill>
                  <a:srgbClr val="009EE0"/>
                </a:solidFill>
              </a:rPr>
              <a:t> </a:t>
            </a:r>
            <a:r>
              <a:rPr lang="fr-FR" sz="1200" i="1" dirty="0" err="1" smtClean="0">
                <a:solidFill>
                  <a:srgbClr val="009EE0"/>
                </a:solidFill>
              </a:rPr>
              <a:t>advantages</a:t>
            </a:r>
            <a:r>
              <a:rPr lang="fr-FR" sz="1200" i="1" dirty="0" smtClean="0">
                <a:solidFill>
                  <a:srgbClr val="009EE0"/>
                </a:solidFill>
              </a:rPr>
              <a:t> of  PASQUAL: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i="1" dirty="0" smtClean="0">
                <a:solidFill>
                  <a:srgbClr val="009EE0"/>
                </a:solidFill>
              </a:rPr>
              <a:t>The system </a:t>
            </a:r>
            <a:r>
              <a:rPr lang="fr-FR" sz="1200" i="1" dirty="0" err="1" smtClean="0">
                <a:solidFill>
                  <a:srgbClr val="009EE0"/>
                </a:solidFill>
              </a:rPr>
              <a:t>constructed</a:t>
            </a:r>
            <a:r>
              <a:rPr lang="fr-FR" sz="1200" i="1" dirty="0" smtClean="0">
                <a:solidFill>
                  <a:srgbClr val="009EE0"/>
                </a:solidFill>
              </a:rPr>
              <a:t> in </a:t>
            </a:r>
            <a:r>
              <a:rPr lang="fr-FR" sz="1200" i="1" dirty="0" err="1" smtClean="0">
                <a:solidFill>
                  <a:srgbClr val="009EE0"/>
                </a:solidFill>
              </a:rPr>
              <a:t>demand</a:t>
            </a:r>
            <a:endParaRPr lang="fr-FR" sz="1200" i="1" dirty="0" smtClean="0">
              <a:solidFill>
                <a:srgbClr val="009EE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i="1" dirty="0" err="1" smtClean="0">
                <a:solidFill>
                  <a:srgbClr val="009EE0"/>
                </a:solidFill>
              </a:rPr>
              <a:t>Physically</a:t>
            </a:r>
            <a:r>
              <a:rPr lang="fr-FR" sz="1200" i="1" dirty="0" smtClean="0">
                <a:solidFill>
                  <a:srgbClr val="009EE0"/>
                </a:solidFill>
              </a:rPr>
              <a:t> </a:t>
            </a:r>
            <a:r>
              <a:rPr lang="fr-FR" sz="1200" i="1" dirty="0" err="1" smtClean="0">
                <a:solidFill>
                  <a:srgbClr val="009EE0"/>
                </a:solidFill>
              </a:rPr>
              <a:t>matched</a:t>
            </a:r>
            <a:r>
              <a:rPr lang="fr-FR" sz="1200" i="1" dirty="0" smtClean="0">
                <a:solidFill>
                  <a:srgbClr val="009EE0"/>
                </a:solidFill>
              </a:rPr>
              <a:t> </a:t>
            </a:r>
            <a:r>
              <a:rPr lang="fr-FR" sz="1200" i="1" dirty="0" err="1" smtClean="0">
                <a:solidFill>
                  <a:srgbClr val="009EE0"/>
                </a:solidFill>
              </a:rPr>
              <a:t>with</a:t>
            </a:r>
            <a:r>
              <a:rPr lang="fr-FR" sz="1200" i="1" dirty="0" smtClean="0">
                <a:solidFill>
                  <a:srgbClr val="009EE0"/>
                </a:solidFill>
              </a:rPr>
              <a:t> the structure of </a:t>
            </a:r>
            <a:r>
              <a:rPr lang="fr-FR" sz="1200" i="1" dirty="0" err="1" smtClean="0">
                <a:solidFill>
                  <a:srgbClr val="009EE0"/>
                </a:solidFill>
              </a:rPr>
              <a:t>problem</a:t>
            </a:r>
            <a:endParaRPr lang="fr-FR" sz="1200" i="1" dirty="0" smtClean="0">
              <a:solidFill>
                <a:srgbClr val="009EE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i="1" dirty="0" smtClean="0">
                <a:solidFill>
                  <a:srgbClr val="009EE0"/>
                </a:solidFill>
              </a:rPr>
              <a:t>Can do </a:t>
            </a:r>
            <a:r>
              <a:rPr lang="fr-FR" sz="1200" i="1" dirty="0" err="1" smtClean="0">
                <a:solidFill>
                  <a:srgbClr val="009EE0"/>
                </a:solidFill>
              </a:rPr>
              <a:t>both</a:t>
            </a:r>
            <a:r>
              <a:rPr lang="fr-FR" sz="1200" i="1" dirty="0" smtClean="0">
                <a:solidFill>
                  <a:srgbClr val="009EE0"/>
                </a:solidFill>
              </a:rPr>
              <a:t> digital &amp; </a:t>
            </a:r>
            <a:r>
              <a:rPr lang="fr-FR" sz="1200" i="1" dirty="0" err="1" smtClean="0">
                <a:solidFill>
                  <a:srgbClr val="009EE0"/>
                </a:solidFill>
              </a:rPr>
              <a:t>analog</a:t>
            </a:r>
            <a:endParaRPr lang="fr-FR" sz="1400" i="1" dirty="0" smtClean="0">
              <a:solidFill>
                <a:srgbClr val="009E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40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1.bp.blogspot.com/-D2_WNeLuhDc/Xa-HnTKhYbI/AAAAAAAAE1c/o6ybu2heyWArd19mj8YWM8ze9U7SAU1twCLcBGAsYHQ/s1600/Screenshot%2B2019-10-22%2Bat%2B3.48.59%2BP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91" y="1359583"/>
            <a:ext cx="8064500" cy="358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11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9752" y="169993"/>
            <a:ext cx="4048578" cy="771282"/>
          </a:xfrm>
        </p:spPr>
        <p:txBody>
          <a:bodyPr numCol="1">
            <a:normAutofit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Quantum </a:t>
            </a:r>
            <a:r>
              <a:rPr lang="fr-FR" dirty="0" err="1" smtClean="0"/>
              <a:t>Computing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88330" y="169993"/>
            <a:ext cx="4048578" cy="771282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102D69"/>
                </a:solidFill>
              </a:rPr>
              <a:t>Why</a:t>
            </a:r>
            <a:r>
              <a:rPr lang="fr-FR" sz="1400" dirty="0" smtClean="0">
                <a:solidFill>
                  <a:srgbClr val="102D69"/>
                </a:solidFill>
              </a:rPr>
              <a:t> ?</a:t>
            </a:r>
            <a:endParaRPr lang="fr-FR" sz="1400" dirty="0">
              <a:solidFill>
                <a:srgbClr val="102D6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102D69"/>
                </a:solidFill>
              </a:rPr>
              <a:t>What</a:t>
            </a:r>
            <a:r>
              <a:rPr lang="fr-FR" sz="1400" dirty="0" smtClean="0">
                <a:solidFill>
                  <a:srgbClr val="102D69"/>
                </a:solidFill>
              </a:rPr>
              <a:t> ?</a:t>
            </a:r>
            <a:endParaRPr lang="fr-FR" sz="1400" dirty="0">
              <a:solidFill>
                <a:srgbClr val="102D6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smtClean="0">
                <a:solidFill>
                  <a:srgbClr val="FF0000"/>
                </a:solidFill>
              </a:rPr>
              <a:t>How 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102D69"/>
                </a:solidFill>
              </a:rPr>
              <a:t>When</a:t>
            </a:r>
            <a:r>
              <a:rPr lang="fr-FR" sz="1400" dirty="0" smtClean="0">
                <a:solidFill>
                  <a:srgbClr val="102D69"/>
                </a:solidFill>
              </a:rPr>
              <a:t> ?</a:t>
            </a:r>
            <a:endParaRPr lang="en-US" sz="1400" dirty="0">
              <a:solidFill>
                <a:srgbClr val="102D69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0000" y="5094418"/>
            <a:ext cx="791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Super-</a:t>
            </a:r>
            <a:r>
              <a:rPr lang="fr-FR" dirty="0" err="1" smtClean="0"/>
              <a:t>conducting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r>
              <a:rPr lang="fr-FR" dirty="0" smtClean="0"/>
              <a:t>: </a:t>
            </a:r>
            <a:r>
              <a:rPr lang="fr-FR" sz="1700" dirty="0" err="1" smtClean="0"/>
              <a:t>Google’s</a:t>
            </a:r>
            <a:r>
              <a:rPr lang="fr-FR" sz="1700" dirty="0" smtClean="0"/>
              <a:t> </a:t>
            </a:r>
            <a:r>
              <a:rPr lang="fr-FR" sz="1700" dirty="0" err="1" smtClean="0"/>
              <a:t>Sycamore</a:t>
            </a:r>
            <a:r>
              <a:rPr lang="fr-FR" sz="1700" dirty="0" smtClean="0"/>
              <a:t> 54 </a:t>
            </a:r>
            <a:r>
              <a:rPr lang="fr-FR" sz="1700" dirty="0" err="1" smtClean="0"/>
              <a:t>qubits</a:t>
            </a:r>
            <a:r>
              <a:rPr lang="fr-FR" sz="1700" dirty="0" smtClean="0"/>
              <a:t> (2019)</a:t>
            </a:r>
          </a:p>
        </p:txBody>
      </p:sp>
    </p:spTree>
    <p:extLst>
      <p:ext uri="{BB962C8B-B14F-4D97-AF65-F5344CB8AC3E}">
        <p14:creationId xmlns:p14="http://schemas.microsoft.com/office/powerpoint/2010/main" val="57410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57" y="1097093"/>
            <a:ext cx="7308086" cy="399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12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9752" y="169993"/>
            <a:ext cx="4048578" cy="771282"/>
          </a:xfrm>
        </p:spPr>
        <p:txBody>
          <a:bodyPr numCol="1">
            <a:normAutofit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Quantum </a:t>
            </a:r>
            <a:r>
              <a:rPr lang="fr-FR" dirty="0" err="1" smtClean="0"/>
              <a:t>Computing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88330" y="169993"/>
            <a:ext cx="4048578" cy="771282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102D69"/>
                </a:solidFill>
              </a:rPr>
              <a:t>Why</a:t>
            </a:r>
            <a:r>
              <a:rPr lang="fr-FR" sz="1400" dirty="0" smtClean="0">
                <a:solidFill>
                  <a:srgbClr val="102D69"/>
                </a:solidFill>
              </a:rPr>
              <a:t> ?</a:t>
            </a:r>
            <a:endParaRPr lang="fr-FR" sz="1400" dirty="0">
              <a:solidFill>
                <a:srgbClr val="102D6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102D69"/>
                </a:solidFill>
              </a:rPr>
              <a:t>What</a:t>
            </a:r>
            <a:r>
              <a:rPr lang="fr-FR" sz="1400" dirty="0" smtClean="0">
                <a:solidFill>
                  <a:srgbClr val="102D69"/>
                </a:solidFill>
              </a:rPr>
              <a:t> ?</a:t>
            </a:r>
            <a:endParaRPr lang="fr-FR" sz="1400" dirty="0">
              <a:solidFill>
                <a:srgbClr val="102D6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smtClean="0">
                <a:solidFill>
                  <a:srgbClr val="FF0000"/>
                </a:solidFill>
              </a:rPr>
              <a:t>How 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102D69"/>
                </a:solidFill>
              </a:rPr>
              <a:t>When</a:t>
            </a:r>
            <a:r>
              <a:rPr lang="fr-FR" sz="1400" dirty="0" smtClean="0">
                <a:solidFill>
                  <a:srgbClr val="102D69"/>
                </a:solidFill>
              </a:rPr>
              <a:t> ?</a:t>
            </a:r>
            <a:endParaRPr lang="en-US" sz="1400" dirty="0">
              <a:solidFill>
                <a:srgbClr val="102D69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0000" y="5250236"/>
            <a:ext cx="791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Super-</a:t>
            </a:r>
            <a:r>
              <a:rPr lang="fr-FR" dirty="0" err="1" smtClean="0"/>
              <a:t>conducting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r>
              <a:rPr lang="fr-FR" dirty="0" smtClean="0"/>
              <a:t>: </a:t>
            </a:r>
            <a:r>
              <a:rPr lang="fr-FR" sz="1700" dirty="0" err="1" smtClean="0"/>
              <a:t>IBM’s</a:t>
            </a:r>
            <a:r>
              <a:rPr lang="fr-FR" sz="1700" dirty="0" smtClean="0"/>
              <a:t> </a:t>
            </a:r>
            <a:r>
              <a:rPr lang="fr-FR" sz="1700" dirty="0" err="1" smtClean="0"/>
              <a:t>Eagle</a:t>
            </a:r>
            <a:r>
              <a:rPr lang="fr-FR" sz="1700" dirty="0" smtClean="0"/>
              <a:t> QPU 127 </a:t>
            </a:r>
            <a:r>
              <a:rPr lang="fr-FR" sz="1700" dirty="0" err="1" smtClean="0"/>
              <a:t>qubits</a:t>
            </a:r>
            <a:r>
              <a:rPr lang="fr-FR" sz="1700" dirty="0" smtClean="0"/>
              <a:t> (2021)</a:t>
            </a:r>
          </a:p>
        </p:txBody>
      </p:sp>
    </p:spTree>
    <p:extLst>
      <p:ext uri="{BB962C8B-B14F-4D97-AF65-F5344CB8AC3E}">
        <p14:creationId xmlns:p14="http://schemas.microsoft.com/office/powerpoint/2010/main" val="170589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941274"/>
            <a:ext cx="8489699" cy="501865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1"/>
                </a:solidFill>
              </a:rPr>
              <a:t>Pros and Cons of </a:t>
            </a:r>
            <a:r>
              <a:rPr lang="en-US" sz="1400" dirty="0" err="1">
                <a:solidFill>
                  <a:schemeClr val="tx1"/>
                </a:solidFill>
              </a:rPr>
              <a:t>a</a:t>
            </a:r>
            <a:r>
              <a:rPr lang="en-US" sz="1400" dirty="0" err="1" smtClean="0">
                <a:solidFill>
                  <a:schemeClr val="tx1"/>
                </a:solidFill>
              </a:rPr>
              <a:t>pproches</a:t>
            </a:r>
            <a:r>
              <a:rPr lang="en-US" sz="1400" dirty="0" smtClean="0">
                <a:solidFill>
                  <a:schemeClr val="tx1"/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200" dirty="0" err="1" smtClean="0">
                <a:solidFill>
                  <a:schemeClr val="tx1"/>
                </a:solidFill>
              </a:rPr>
              <a:t>According</a:t>
            </a:r>
            <a:r>
              <a:rPr lang="fr-FR" sz="1200" dirty="0" smtClean="0">
                <a:solidFill>
                  <a:schemeClr val="tx1"/>
                </a:solidFill>
              </a:rPr>
              <a:t> to PASQAL: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000" dirty="0" err="1" smtClean="0">
                <a:solidFill>
                  <a:schemeClr val="tx1"/>
                </a:solidFill>
              </a:rPr>
              <a:t>Their</a:t>
            </a:r>
            <a:r>
              <a:rPr lang="fr-FR" sz="1000" dirty="0" smtClean="0">
                <a:solidFill>
                  <a:schemeClr val="tx1"/>
                </a:solidFill>
              </a:rPr>
              <a:t> </a:t>
            </a:r>
            <a:r>
              <a:rPr lang="fr-FR" sz="1000" dirty="0" err="1" smtClean="0">
                <a:solidFill>
                  <a:schemeClr val="tx1"/>
                </a:solidFill>
              </a:rPr>
              <a:t>approach</a:t>
            </a:r>
            <a:r>
              <a:rPr lang="fr-FR" sz="1000" dirty="0" smtClean="0">
                <a:solidFill>
                  <a:schemeClr val="tx1"/>
                </a:solidFill>
              </a:rPr>
              <a:t> </a:t>
            </a:r>
            <a:r>
              <a:rPr lang="fr-FR" sz="1000" dirty="0" err="1" smtClean="0">
                <a:solidFill>
                  <a:schemeClr val="tx1"/>
                </a:solidFill>
              </a:rPr>
              <a:t>is</a:t>
            </a:r>
            <a:r>
              <a:rPr lang="fr-FR" sz="1000" dirty="0" smtClean="0">
                <a:solidFill>
                  <a:schemeClr val="tx1"/>
                </a:solidFill>
              </a:rPr>
              <a:t> </a:t>
            </a:r>
            <a:r>
              <a:rPr lang="fr-FR" sz="1000" dirty="0" err="1" smtClean="0">
                <a:solidFill>
                  <a:schemeClr val="tx1"/>
                </a:solidFill>
              </a:rPr>
              <a:t>superieur</a:t>
            </a:r>
            <a:r>
              <a:rPr lang="fr-FR" sz="1000" dirty="0" smtClean="0">
                <a:solidFill>
                  <a:schemeClr val="tx1"/>
                </a:solidFill>
              </a:rPr>
              <a:t> </a:t>
            </a:r>
            <a:r>
              <a:rPr lang="fr-FR" sz="1000" dirty="0" err="1" smtClean="0">
                <a:solidFill>
                  <a:schemeClr val="tx1"/>
                </a:solidFill>
              </a:rPr>
              <a:t>than</a:t>
            </a:r>
            <a:r>
              <a:rPr lang="fr-FR" sz="1000" dirty="0" smtClean="0">
                <a:solidFill>
                  <a:schemeClr val="tx1"/>
                </a:solidFill>
              </a:rPr>
              <a:t> </a:t>
            </a:r>
            <a:r>
              <a:rPr lang="fr-FR" sz="1000" dirty="0" err="1" smtClean="0">
                <a:solidFill>
                  <a:schemeClr val="tx1"/>
                </a:solidFill>
              </a:rPr>
              <a:t>Superconducting</a:t>
            </a:r>
            <a:r>
              <a:rPr lang="fr-FR" sz="1000" dirty="0" smtClean="0">
                <a:solidFill>
                  <a:schemeClr val="tx1"/>
                </a:solidFill>
              </a:rPr>
              <a:t> </a:t>
            </a:r>
            <a:r>
              <a:rPr lang="fr-FR" sz="1000" dirty="0" err="1" smtClean="0">
                <a:solidFill>
                  <a:schemeClr val="tx1"/>
                </a:solidFill>
              </a:rPr>
              <a:t>Approach</a:t>
            </a:r>
            <a:r>
              <a:rPr lang="fr-FR" sz="1000" dirty="0" smtClean="0">
                <a:solidFill>
                  <a:schemeClr val="tx1"/>
                </a:solidFill>
              </a:rPr>
              <a:t> (</a:t>
            </a:r>
            <a:r>
              <a:rPr lang="fr-FR" sz="1000" dirty="0" err="1" smtClean="0">
                <a:solidFill>
                  <a:schemeClr val="tx1"/>
                </a:solidFill>
              </a:rPr>
              <a:t>ones</a:t>
            </a:r>
            <a:r>
              <a:rPr lang="fr-FR" sz="1000" dirty="0" smtClean="0">
                <a:solidFill>
                  <a:schemeClr val="tx1"/>
                </a:solidFill>
              </a:rPr>
              <a:t> of IBM, Google, AMZ)	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000" dirty="0" smtClean="0">
                <a:solidFill>
                  <a:schemeClr val="tx1"/>
                </a:solidFill>
              </a:rPr>
              <a:t>The </a:t>
            </a:r>
            <a:r>
              <a:rPr lang="fr-FR" sz="1000" dirty="0" err="1" smtClean="0">
                <a:solidFill>
                  <a:schemeClr val="tx1"/>
                </a:solidFill>
              </a:rPr>
              <a:t>can</a:t>
            </a:r>
            <a:r>
              <a:rPr lang="fr-FR" sz="1000" dirty="0" smtClean="0">
                <a:solidFill>
                  <a:schemeClr val="tx1"/>
                </a:solidFill>
              </a:rPr>
              <a:t> </a:t>
            </a:r>
            <a:r>
              <a:rPr lang="fr-FR" sz="1000" dirty="0" err="1" smtClean="0">
                <a:solidFill>
                  <a:schemeClr val="tx1"/>
                </a:solidFill>
              </a:rPr>
              <a:t>create</a:t>
            </a:r>
            <a:r>
              <a:rPr lang="fr-FR" sz="1000" dirty="0" smtClean="0">
                <a:solidFill>
                  <a:schemeClr val="tx1"/>
                </a:solidFill>
              </a:rPr>
              <a:t> a hardware </a:t>
            </a:r>
            <a:r>
              <a:rPr lang="fr-FR" sz="1000" dirty="0" err="1" smtClean="0">
                <a:solidFill>
                  <a:schemeClr val="tx1"/>
                </a:solidFill>
              </a:rPr>
              <a:t>that</a:t>
            </a:r>
            <a:r>
              <a:rPr lang="fr-FR" sz="1000" dirty="0" smtClean="0">
                <a:solidFill>
                  <a:schemeClr val="tx1"/>
                </a:solidFill>
              </a:rPr>
              <a:t> i) </a:t>
            </a:r>
            <a:r>
              <a:rPr lang="fr-FR" sz="1000" b="1" dirty="0" smtClean="0">
                <a:solidFill>
                  <a:schemeClr val="tx1"/>
                </a:solidFill>
              </a:rPr>
              <a:t>matches </a:t>
            </a:r>
            <a:r>
              <a:rPr lang="fr-FR" sz="1000" b="1" dirty="0" err="1" smtClean="0">
                <a:solidFill>
                  <a:schemeClr val="tx1"/>
                </a:solidFill>
              </a:rPr>
              <a:t>with</a:t>
            </a:r>
            <a:r>
              <a:rPr lang="fr-FR" sz="1000" b="1" dirty="0" smtClean="0">
                <a:solidFill>
                  <a:schemeClr val="tx1"/>
                </a:solidFill>
              </a:rPr>
              <a:t> the </a:t>
            </a:r>
            <a:r>
              <a:rPr lang="fr-FR" sz="1000" b="1" dirty="0" err="1" smtClean="0">
                <a:solidFill>
                  <a:schemeClr val="tx1"/>
                </a:solidFill>
              </a:rPr>
              <a:t>problem</a:t>
            </a:r>
            <a:r>
              <a:rPr lang="fr-FR" sz="1000" b="1" dirty="0" smtClean="0">
                <a:solidFill>
                  <a:schemeClr val="tx1"/>
                </a:solidFill>
              </a:rPr>
              <a:t> on </a:t>
            </a:r>
            <a:r>
              <a:rPr lang="fr-FR" sz="1000" b="1" dirty="0" err="1" smtClean="0">
                <a:solidFill>
                  <a:schemeClr val="tx1"/>
                </a:solidFill>
              </a:rPr>
              <a:t>demand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smtClean="0">
                <a:solidFill>
                  <a:schemeClr val="tx1"/>
                </a:solidFill>
              </a:rPr>
              <a:t>and ii) </a:t>
            </a:r>
            <a:r>
              <a:rPr lang="fr-FR" sz="1000" b="1" dirty="0" err="1" smtClean="0">
                <a:solidFill>
                  <a:schemeClr val="tx1"/>
                </a:solidFill>
              </a:rPr>
              <a:t>solve</a:t>
            </a:r>
            <a:r>
              <a:rPr lang="fr-FR" sz="1000" b="1" dirty="0" smtClean="0">
                <a:solidFill>
                  <a:schemeClr val="tx1"/>
                </a:solidFill>
              </a:rPr>
              <a:t> local </a:t>
            </a:r>
            <a:r>
              <a:rPr lang="fr-FR" sz="1000" dirty="0" smtClean="0">
                <a:solidFill>
                  <a:schemeClr val="tx1"/>
                </a:solidFill>
              </a:rPr>
              <a:t>(</a:t>
            </a:r>
            <a:r>
              <a:rPr lang="fr-FR" sz="1000" dirty="0" err="1" smtClean="0">
                <a:solidFill>
                  <a:schemeClr val="tx1"/>
                </a:solidFill>
              </a:rPr>
              <a:t>a.k.a</a:t>
            </a:r>
            <a:r>
              <a:rPr lang="fr-FR" sz="1000" dirty="0" smtClean="0">
                <a:solidFill>
                  <a:schemeClr val="tx1"/>
                </a:solidFill>
              </a:rPr>
              <a:t> :digital) &amp; </a:t>
            </a:r>
            <a:r>
              <a:rPr lang="fr-FR" sz="1000" b="1" dirty="0" smtClean="0">
                <a:solidFill>
                  <a:schemeClr val="tx1"/>
                </a:solidFill>
              </a:rPr>
              <a:t>global</a:t>
            </a:r>
            <a:r>
              <a:rPr lang="fr-FR" sz="1000" dirty="0" smtClean="0">
                <a:solidFill>
                  <a:schemeClr val="tx1"/>
                </a:solidFill>
              </a:rPr>
              <a:t> (</a:t>
            </a:r>
            <a:r>
              <a:rPr lang="fr-FR" sz="1000" dirty="0" err="1" smtClean="0">
                <a:solidFill>
                  <a:schemeClr val="tx1"/>
                </a:solidFill>
              </a:rPr>
              <a:t>a.k.a</a:t>
            </a:r>
            <a:r>
              <a:rPr lang="fr-FR" sz="1000" dirty="0" smtClean="0">
                <a:solidFill>
                  <a:schemeClr val="tx1"/>
                </a:solidFill>
              </a:rPr>
              <a:t> </a:t>
            </a:r>
            <a:r>
              <a:rPr lang="fr-FR" sz="1000" dirty="0" err="1" smtClean="0">
                <a:solidFill>
                  <a:schemeClr val="tx1"/>
                </a:solidFill>
              </a:rPr>
              <a:t>analog</a:t>
            </a:r>
            <a:r>
              <a:rPr lang="fr-FR" sz="1000" dirty="0" smtClean="0">
                <a:solidFill>
                  <a:schemeClr val="tx1"/>
                </a:solidFill>
              </a:rPr>
              <a:t>) </a:t>
            </a:r>
            <a:r>
              <a:rPr lang="fr-FR" sz="1000" b="1" dirty="0" err="1" smtClean="0">
                <a:solidFill>
                  <a:schemeClr val="tx1"/>
                </a:solidFill>
              </a:rPr>
              <a:t>problem</a:t>
            </a:r>
            <a:endParaRPr lang="fr-FR" sz="1000" b="1" dirty="0" smtClean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000" dirty="0" err="1" smtClean="0">
                <a:solidFill>
                  <a:schemeClr val="tx1"/>
                </a:solidFill>
              </a:rPr>
              <a:t>Meanwhile</a:t>
            </a:r>
            <a:r>
              <a:rPr lang="fr-FR" sz="1000" dirty="0" smtClean="0">
                <a:solidFill>
                  <a:schemeClr val="tx1"/>
                </a:solidFill>
              </a:rPr>
              <a:t>, the </a:t>
            </a:r>
            <a:r>
              <a:rPr lang="fr-FR" sz="1000" b="1" dirty="0" err="1">
                <a:solidFill>
                  <a:schemeClr val="tx1"/>
                </a:solidFill>
              </a:rPr>
              <a:t>s</a:t>
            </a:r>
            <a:r>
              <a:rPr lang="fr-FR" sz="1000" b="1" dirty="0" err="1" smtClean="0">
                <a:solidFill>
                  <a:schemeClr val="tx1"/>
                </a:solidFill>
              </a:rPr>
              <a:t>uperconducting</a:t>
            </a:r>
            <a:r>
              <a:rPr lang="fr-FR" sz="1000" b="1" dirty="0" smtClean="0">
                <a:solidFill>
                  <a:schemeClr val="tx1"/>
                </a:solidFill>
              </a:rPr>
              <a:t> </a:t>
            </a:r>
            <a:r>
              <a:rPr lang="fr-FR" sz="1000" b="1" dirty="0" err="1" smtClean="0">
                <a:solidFill>
                  <a:schemeClr val="tx1"/>
                </a:solidFill>
              </a:rPr>
              <a:t>approach</a:t>
            </a:r>
            <a:r>
              <a:rPr lang="fr-FR" sz="1000" b="1" dirty="0" smtClean="0">
                <a:solidFill>
                  <a:schemeClr val="tx1"/>
                </a:solidFill>
              </a:rPr>
              <a:t> </a:t>
            </a:r>
            <a:r>
              <a:rPr lang="fr-FR" sz="1000" b="1" dirty="0" err="1" smtClean="0">
                <a:solidFill>
                  <a:schemeClr val="tx1"/>
                </a:solidFill>
              </a:rPr>
              <a:t>can</a:t>
            </a:r>
            <a:r>
              <a:rPr lang="fr-FR" sz="1000" b="1" dirty="0" smtClean="0">
                <a:solidFill>
                  <a:schemeClr val="tx1"/>
                </a:solidFill>
              </a:rPr>
              <a:t> </a:t>
            </a:r>
            <a:r>
              <a:rPr lang="fr-FR" sz="1000" b="1" dirty="0" err="1" smtClean="0">
                <a:solidFill>
                  <a:schemeClr val="tx1"/>
                </a:solidFill>
              </a:rPr>
              <a:t>only</a:t>
            </a:r>
            <a:r>
              <a:rPr lang="fr-FR" sz="1000" b="1" dirty="0" smtClean="0">
                <a:solidFill>
                  <a:schemeClr val="tx1"/>
                </a:solidFill>
              </a:rPr>
              <a:t> </a:t>
            </a:r>
            <a:r>
              <a:rPr lang="fr-FR" sz="1000" b="1" dirty="0" err="1" smtClean="0">
                <a:solidFill>
                  <a:schemeClr val="tx1"/>
                </a:solidFill>
              </a:rPr>
              <a:t>solve</a:t>
            </a:r>
            <a:r>
              <a:rPr lang="fr-FR" sz="1000" b="1" dirty="0" smtClean="0">
                <a:solidFill>
                  <a:schemeClr val="tx1"/>
                </a:solidFill>
              </a:rPr>
              <a:t> digital </a:t>
            </a:r>
            <a:r>
              <a:rPr lang="fr-FR" sz="1000" b="1" dirty="0" err="1" smtClean="0">
                <a:solidFill>
                  <a:schemeClr val="tx1"/>
                </a:solidFill>
              </a:rPr>
              <a:t>problem</a:t>
            </a:r>
            <a:r>
              <a:rPr lang="fr-FR" sz="1000" dirty="0" smtClean="0">
                <a:solidFill>
                  <a:schemeClr val="tx1"/>
                </a:solidFill>
              </a:rPr>
              <a:t>.</a:t>
            </a:r>
          </a:p>
          <a:p>
            <a:pPr marL="447654" lvl="2" indent="0">
              <a:buNone/>
            </a:pPr>
            <a:endParaRPr lang="fr-FR" sz="10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chemeClr val="tx1"/>
                </a:solidFill>
              </a:rPr>
              <a:t>But PASQAL </a:t>
            </a:r>
            <a:r>
              <a:rPr lang="fr-FR" b="1" dirty="0" smtClean="0">
                <a:solidFill>
                  <a:schemeClr val="tx1"/>
                </a:solidFill>
              </a:rPr>
              <a:t>encourages us to </a:t>
            </a:r>
            <a:r>
              <a:rPr lang="fr-FR" b="1" dirty="0" err="1" smtClean="0">
                <a:solidFill>
                  <a:schemeClr val="tx1"/>
                </a:solidFill>
              </a:rPr>
              <a:t>see</a:t>
            </a:r>
            <a:r>
              <a:rPr lang="fr-FR" b="1" dirty="0" smtClean="0">
                <a:solidFill>
                  <a:schemeClr val="tx1"/>
                </a:solidFill>
              </a:rPr>
              <a:t> </a:t>
            </a:r>
            <a:r>
              <a:rPr lang="fr-FR" b="1" dirty="0" err="1" smtClean="0">
                <a:solidFill>
                  <a:schemeClr val="tx1"/>
                </a:solidFill>
              </a:rPr>
              <a:t>other</a:t>
            </a:r>
            <a:r>
              <a:rPr lang="fr-FR" b="1" dirty="0" smtClean="0">
                <a:solidFill>
                  <a:schemeClr val="tx1"/>
                </a:solidFill>
              </a:rPr>
              <a:t> providers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since</a:t>
            </a:r>
            <a:r>
              <a:rPr lang="fr-FR" dirty="0" smtClean="0">
                <a:solidFill>
                  <a:schemeClr val="tx1"/>
                </a:solidFill>
              </a:rPr>
              <a:t> the </a:t>
            </a:r>
            <a:r>
              <a:rPr lang="fr-FR" b="1" dirty="0" smtClean="0">
                <a:solidFill>
                  <a:schemeClr val="tx1"/>
                </a:solidFill>
              </a:rPr>
              <a:t>solutions are not the </a:t>
            </a:r>
            <a:r>
              <a:rPr lang="fr-FR" b="1" dirty="0" err="1" smtClean="0">
                <a:solidFill>
                  <a:schemeClr val="tx1"/>
                </a:solidFill>
              </a:rPr>
              <a:t>same</a:t>
            </a:r>
            <a:r>
              <a:rPr lang="fr-FR" b="1" dirty="0" smtClean="0">
                <a:solidFill>
                  <a:schemeClr val="tx1"/>
                </a:solidFill>
              </a:rPr>
              <a:t> and for </a:t>
            </a:r>
            <a:r>
              <a:rPr lang="fr-FR" b="1" dirty="0" err="1" smtClean="0">
                <a:solidFill>
                  <a:schemeClr val="tx1"/>
                </a:solidFill>
              </a:rPr>
              <a:t>now</a:t>
            </a:r>
            <a:r>
              <a:rPr lang="fr-FR" dirty="0" smtClean="0">
                <a:solidFill>
                  <a:schemeClr val="tx1"/>
                </a:solidFill>
              </a:rPr>
              <a:t>, at the state of 2023, </a:t>
            </a:r>
            <a:r>
              <a:rPr lang="fr-FR" b="1" dirty="0" err="1" smtClean="0">
                <a:solidFill>
                  <a:schemeClr val="tx1"/>
                </a:solidFill>
              </a:rPr>
              <a:t>there</a:t>
            </a:r>
            <a:r>
              <a:rPr lang="fr-FR" b="1" dirty="0" smtClean="0">
                <a:solidFill>
                  <a:schemeClr val="tx1"/>
                </a:solidFill>
              </a:rPr>
              <a:t> </a:t>
            </a:r>
            <a:r>
              <a:rPr lang="fr-FR" b="1" dirty="0" err="1" smtClean="0">
                <a:solidFill>
                  <a:schemeClr val="tx1"/>
                </a:solidFill>
              </a:rPr>
              <a:t>is</a:t>
            </a:r>
            <a:r>
              <a:rPr lang="fr-FR" b="1" dirty="0" smtClean="0">
                <a:solidFill>
                  <a:schemeClr val="tx1"/>
                </a:solidFill>
              </a:rPr>
              <a:t> no dominant solution</a:t>
            </a:r>
            <a:r>
              <a:rPr lang="fr-FR" dirty="0" smtClean="0">
                <a:solidFill>
                  <a:schemeClr val="tx1"/>
                </a:solidFill>
              </a:rPr>
              <a:t>.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13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575" y="2880000"/>
            <a:ext cx="5220579" cy="3600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39752" y="169993"/>
            <a:ext cx="4048578" cy="771282"/>
          </a:xfrm>
        </p:spPr>
        <p:txBody>
          <a:bodyPr numCol="1">
            <a:normAutofit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Quantum </a:t>
            </a:r>
            <a:r>
              <a:rPr lang="fr-FR" dirty="0" err="1" smtClean="0"/>
              <a:t>Computing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88330" y="169993"/>
            <a:ext cx="4048578" cy="771282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102D69"/>
                </a:solidFill>
              </a:rPr>
              <a:t>Why</a:t>
            </a:r>
            <a:r>
              <a:rPr lang="fr-FR" sz="1400" dirty="0" smtClean="0">
                <a:solidFill>
                  <a:srgbClr val="102D69"/>
                </a:solidFill>
              </a:rPr>
              <a:t> ?</a:t>
            </a:r>
            <a:endParaRPr lang="fr-FR" sz="1400" dirty="0">
              <a:solidFill>
                <a:srgbClr val="102D6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102D69"/>
                </a:solidFill>
              </a:rPr>
              <a:t>What</a:t>
            </a:r>
            <a:r>
              <a:rPr lang="fr-FR" sz="1400" dirty="0" smtClean="0">
                <a:solidFill>
                  <a:srgbClr val="102D69"/>
                </a:solidFill>
              </a:rPr>
              <a:t> ?</a:t>
            </a:r>
            <a:endParaRPr lang="fr-FR" sz="1400" dirty="0">
              <a:solidFill>
                <a:srgbClr val="102D6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smtClean="0">
                <a:solidFill>
                  <a:srgbClr val="FF0000"/>
                </a:solidFill>
              </a:rPr>
              <a:t>How 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/>
              <a:t>When</a:t>
            </a:r>
            <a:r>
              <a:rPr lang="fr-FR" sz="1400" dirty="0" smtClean="0"/>
              <a:t> 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3753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752" y="1117561"/>
                <a:ext cx="8063998" cy="2295110"/>
              </a:xfrm>
            </p:spPr>
            <p:txBody>
              <a:bodyPr/>
              <a:lstStyle/>
              <a:p>
                <a:r>
                  <a:rPr lang="fr-FR" sz="1200" dirty="0" smtClean="0">
                    <a:solidFill>
                      <a:srgbClr val="102D69"/>
                    </a:solidFill>
                  </a:rPr>
                  <a:t>We are in </a:t>
                </a:r>
                <a:r>
                  <a:rPr lang="fr-FR" sz="1200" b="1" dirty="0" smtClean="0">
                    <a:solidFill>
                      <a:srgbClr val="102D69"/>
                    </a:solidFill>
                  </a:rPr>
                  <a:t>NISQ </a:t>
                </a:r>
                <a:r>
                  <a:rPr lang="fr-FR" sz="1200" b="1" dirty="0" err="1" smtClean="0">
                    <a:solidFill>
                      <a:srgbClr val="102D69"/>
                    </a:solidFill>
                  </a:rPr>
                  <a:t>period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,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i.e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we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can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create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only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a system of </a:t>
                </a:r>
                <a:r>
                  <a:rPr lang="fr-FR" sz="1200" b="1" dirty="0" err="1" smtClean="0">
                    <a:solidFill>
                      <a:srgbClr val="102D69"/>
                    </a:solidFill>
                  </a:rPr>
                  <a:t>small</a:t>
                </a:r>
                <a:r>
                  <a:rPr lang="fr-FR" sz="1200" b="1" dirty="0" smtClean="0">
                    <a:solidFill>
                      <a:srgbClr val="102D69"/>
                    </a:solidFill>
                  </a:rPr>
                  <a:t> &amp; </a:t>
                </a:r>
                <a:r>
                  <a:rPr lang="fr-FR" sz="1200" b="1" dirty="0" err="1" smtClean="0">
                    <a:solidFill>
                      <a:srgbClr val="102D69"/>
                    </a:solidFill>
                  </a:rPr>
                  <a:t>noisy</a:t>
                </a:r>
                <a:r>
                  <a:rPr lang="fr-FR" sz="1200" b="1" dirty="0" smtClean="0">
                    <a:solidFill>
                      <a:srgbClr val="102D69"/>
                    </a:solidFill>
                  </a:rPr>
                  <a:t> </a:t>
                </a:r>
                <a:r>
                  <a:rPr lang="fr-FR" sz="1200" b="1" dirty="0" err="1" smtClean="0">
                    <a:solidFill>
                      <a:srgbClr val="102D69"/>
                    </a:solidFill>
                  </a:rPr>
                  <a:t>physical</a:t>
                </a:r>
                <a:r>
                  <a:rPr lang="fr-FR" sz="1200" b="1" dirty="0" smtClean="0">
                    <a:solidFill>
                      <a:srgbClr val="102D69"/>
                    </a:solidFill>
                  </a:rPr>
                  <a:t> </a:t>
                </a:r>
                <a:r>
                  <a:rPr lang="fr-FR" sz="1200" b="1" dirty="0" err="1" smtClean="0">
                    <a:solidFill>
                      <a:srgbClr val="102D69"/>
                    </a:solidFill>
                  </a:rPr>
                  <a:t>qubits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. </a:t>
                </a:r>
              </a:p>
              <a:p>
                <a:pPr marL="6351" indent="0">
                  <a:buNone/>
                </a:pPr>
                <a:r>
                  <a:rPr lang="fr-FR" sz="1200" i="1" dirty="0" smtClean="0">
                    <a:solidFill>
                      <a:srgbClr val="00B0F0"/>
                    </a:solidFill>
                  </a:rPr>
                  <a:t>(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In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2023: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IBM’s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target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: 1000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qubits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,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PASQUAL’s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target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: 250. 2019: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Google’s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Sycamore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: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only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53)</a:t>
                </a:r>
              </a:p>
              <a:p>
                <a:r>
                  <a:rPr lang="fr-FR" sz="1200" i="1" dirty="0" smtClean="0">
                    <a:solidFill>
                      <a:srgbClr val="00B0F0"/>
                    </a:solidFill>
                  </a:rPr>
                  <a:t>For quantum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algorithm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to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work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,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we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need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to do </a:t>
                </a:r>
                <a:r>
                  <a:rPr lang="fr-FR" sz="1200" b="1" i="1" dirty="0" smtClean="0">
                    <a:solidFill>
                      <a:srgbClr val="00B0F0"/>
                    </a:solidFill>
                  </a:rPr>
                  <a:t>Quantum </a:t>
                </a:r>
                <a:r>
                  <a:rPr lang="fr-FR" sz="1200" b="1" i="1" dirty="0" err="1" smtClean="0">
                    <a:solidFill>
                      <a:srgbClr val="00B0F0"/>
                    </a:solidFill>
                  </a:rPr>
                  <a:t>Errors</a:t>
                </a:r>
                <a:r>
                  <a:rPr lang="fr-FR" sz="1200" b="1" i="1" dirty="0" smtClean="0">
                    <a:solidFill>
                      <a:srgbClr val="00B0F0"/>
                    </a:solidFill>
                  </a:rPr>
                  <a:t> Correction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, and to do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so</a:t>
                </a:r>
                <a:r>
                  <a:rPr lang="fr-FR" sz="1200" i="1" dirty="0">
                    <a:solidFill>
                      <a:srgbClr val="00B0F0"/>
                    </a:solidFill>
                  </a:rPr>
                  <a:t>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we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need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lots of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physical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qubits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=&gt; far future. But as the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potentials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of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qubits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is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FR" sz="1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fr-FR" sz="1200" i="1" dirty="0" smtClean="0">
                    <a:solidFill>
                      <a:srgbClr val="00B0F0"/>
                    </a:solidFill>
                  </a:rPr>
                  <a:t>,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even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a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gradual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increment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of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number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of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qubits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may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still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lead to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something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interesting</a:t>
                </a:r>
                <a:endParaRPr lang="fr-FR" sz="1200" i="1" dirty="0">
                  <a:solidFill>
                    <a:srgbClr val="102D69"/>
                  </a:solidFill>
                </a:endParaRPr>
              </a:p>
              <a:p>
                <a:r>
                  <a:rPr lang="fr-FR" sz="1200" i="1" dirty="0" smtClean="0">
                    <a:solidFill>
                      <a:srgbClr val="00B0F0"/>
                    </a:solidFill>
                  </a:rPr>
                  <a:t>For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now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we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</a:t>
                </a:r>
                <a:r>
                  <a:rPr lang="fr-FR" sz="1200" i="1" dirty="0" err="1" smtClean="0">
                    <a:solidFill>
                      <a:srgbClr val="00B0F0"/>
                    </a:solidFill>
                  </a:rPr>
                  <a:t>can</a:t>
                </a:r>
                <a:r>
                  <a:rPr lang="fr-FR" sz="1200" i="1" dirty="0" smtClean="0">
                    <a:solidFill>
                      <a:srgbClr val="00B0F0"/>
                    </a:solidFill>
                  </a:rPr>
                  <a:t> do an 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hybride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approach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: Quantum +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Classical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Computing</a:t>
                </a:r>
                <a:endParaRPr lang="fr-FR" sz="1200" dirty="0" smtClean="0">
                  <a:solidFill>
                    <a:srgbClr val="102D69"/>
                  </a:solidFill>
                </a:endParaRPr>
              </a:p>
              <a:p>
                <a:r>
                  <a:rPr lang="fr-FR" sz="1200" dirty="0" smtClean="0">
                    <a:solidFill>
                      <a:srgbClr val="102D69"/>
                    </a:solidFill>
                  </a:rPr>
                  <a:t>For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Google’s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Supremacy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in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2019,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it’s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a buzz-marketing world. Google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found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a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very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</a:t>
                </a:r>
                <a:r>
                  <a:rPr lang="fr-FR" sz="1200" b="1" dirty="0" err="1" smtClean="0">
                    <a:solidFill>
                      <a:srgbClr val="102D69"/>
                    </a:solidFill>
                  </a:rPr>
                  <a:t>specific</a:t>
                </a:r>
                <a:r>
                  <a:rPr lang="fr-FR" sz="1200" b="1" dirty="0" smtClean="0">
                    <a:solidFill>
                      <a:srgbClr val="102D69"/>
                    </a:solidFill>
                  </a:rPr>
                  <a:t> </a:t>
                </a:r>
                <a:r>
                  <a:rPr lang="fr-FR" sz="1200" b="1" dirty="0" err="1" smtClean="0">
                    <a:solidFill>
                      <a:srgbClr val="102D69"/>
                    </a:solidFill>
                  </a:rPr>
                  <a:t>limited</a:t>
                </a:r>
                <a:r>
                  <a:rPr lang="fr-FR" sz="1200" b="1" dirty="0" smtClean="0">
                    <a:solidFill>
                      <a:srgbClr val="102D69"/>
                    </a:solidFill>
                  </a:rPr>
                  <a:t> </a:t>
                </a:r>
                <a:r>
                  <a:rPr lang="fr-FR" sz="1200" b="1" dirty="0" err="1" smtClean="0">
                    <a:solidFill>
                      <a:srgbClr val="102D69"/>
                    </a:solidFill>
                  </a:rPr>
                  <a:t>problem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with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a </a:t>
                </a:r>
                <a:r>
                  <a:rPr lang="fr-FR" sz="1200" b="1" dirty="0" err="1" smtClean="0">
                    <a:solidFill>
                      <a:srgbClr val="102D69"/>
                    </a:solidFill>
                  </a:rPr>
                  <a:t>specific</a:t>
                </a:r>
                <a:r>
                  <a:rPr lang="fr-FR" sz="1200" b="1" dirty="0" smtClean="0">
                    <a:solidFill>
                      <a:srgbClr val="102D69"/>
                    </a:solidFill>
                  </a:rPr>
                  <a:t> </a:t>
                </a:r>
                <a:r>
                  <a:rPr lang="fr-FR" sz="1200" b="1" dirty="0" err="1" smtClean="0">
                    <a:solidFill>
                      <a:srgbClr val="102D69"/>
                    </a:solidFill>
                  </a:rPr>
                  <a:t>algo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to show-off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their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capacity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with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only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53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qubits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.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Then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IBM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showed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that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the </a:t>
                </a:r>
                <a:r>
                  <a:rPr lang="fr-FR" sz="1200" b="1" dirty="0" err="1" smtClean="0">
                    <a:solidFill>
                      <a:srgbClr val="102D69"/>
                    </a:solidFill>
                  </a:rPr>
                  <a:t>result</a:t>
                </a:r>
                <a:r>
                  <a:rPr lang="fr-FR" sz="1200" b="1" dirty="0" smtClean="0">
                    <a:solidFill>
                      <a:srgbClr val="102D69"/>
                    </a:solidFill>
                  </a:rPr>
                  <a:t> </a:t>
                </a:r>
                <a:r>
                  <a:rPr lang="fr-FR" sz="1200" b="1" dirty="0" err="1" smtClean="0">
                    <a:solidFill>
                      <a:srgbClr val="102D69"/>
                    </a:solidFill>
                  </a:rPr>
                  <a:t>is</a:t>
                </a:r>
                <a:r>
                  <a:rPr lang="fr-FR" sz="1200" b="1" dirty="0" smtClean="0">
                    <a:solidFill>
                      <a:srgbClr val="102D69"/>
                    </a:solidFill>
                  </a:rPr>
                  <a:t> </a:t>
                </a:r>
                <a:r>
                  <a:rPr lang="fr-FR" sz="1200" b="1" dirty="0" err="1" smtClean="0">
                    <a:solidFill>
                      <a:srgbClr val="102D69"/>
                    </a:solidFill>
                  </a:rPr>
                  <a:t>overstated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and one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year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 </a:t>
                </a:r>
                <a:r>
                  <a:rPr lang="fr-FR" sz="1200" dirty="0" err="1" smtClean="0">
                    <a:solidFill>
                      <a:srgbClr val="102D69"/>
                    </a:solidFill>
                  </a:rPr>
                  <a:t>later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, </a:t>
                </a:r>
                <a:r>
                  <a:rPr lang="fr-FR" sz="1200" b="1" dirty="0" smtClean="0">
                    <a:solidFill>
                      <a:srgbClr val="102D69"/>
                    </a:solidFill>
                  </a:rPr>
                  <a:t>a </a:t>
                </a:r>
                <a:r>
                  <a:rPr lang="fr-FR" sz="1200" b="1" dirty="0" err="1" smtClean="0">
                    <a:solidFill>
                      <a:srgbClr val="102D69"/>
                    </a:solidFill>
                  </a:rPr>
                  <a:t>lab</a:t>
                </a:r>
                <a:r>
                  <a:rPr lang="fr-FR" sz="1200" b="1" dirty="0" smtClean="0">
                    <a:solidFill>
                      <a:srgbClr val="102D69"/>
                    </a:solidFill>
                  </a:rPr>
                  <a:t> in China </a:t>
                </a:r>
                <a:r>
                  <a:rPr lang="fr-FR" sz="1200" b="1" dirty="0" err="1" smtClean="0">
                    <a:solidFill>
                      <a:srgbClr val="102D69"/>
                    </a:solidFill>
                  </a:rPr>
                  <a:t>achieve</a:t>
                </a:r>
                <a:r>
                  <a:rPr lang="fr-FR" sz="1200" b="1" dirty="0" smtClean="0">
                    <a:solidFill>
                      <a:srgbClr val="102D69"/>
                    </a:solidFill>
                  </a:rPr>
                  <a:t> the </a:t>
                </a:r>
                <a:r>
                  <a:rPr lang="fr-FR" sz="1200" b="1" dirty="0" err="1" smtClean="0">
                    <a:solidFill>
                      <a:srgbClr val="102D69"/>
                    </a:solidFill>
                  </a:rPr>
                  <a:t>same</a:t>
                </a:r>
                <a:r>
                  <a:rPr lang="fr-FR" sz="1200" b="1" dirty="0" smtClean="0">
                    <a:solidFill>
                      <a:srgbClr val="102D69"/>
                    </a:solidFill>
                  </a:rPr>
                  <a:t> power</a:t>
                </a:r>
                <a:r>
                  <a:rPr lang="fr-FR" sz="1200" dirty="0" smtClean="0">
                    <a:solidFill>
                      <a:srgbClr val="102D69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752" y="1117561"/>
                <a:ext cx="8063998" cy="2295110"/>
              </a:xfrm>
              <a:blipFill>
                <a:blip r:embed="rId2"/>
                <a:stretch>
                  <a:fillRect l="-1437" t="-4509" r="-1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14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76" y="3366000"/>
            <a:ext cx="5030721" cy="3492000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7004956" y="5510892"/>
            <a:ext cx="1306286" cy="759279"/>
          </a:xfrm>
          <a:prstGeom prst="wedgeRoundRectCallout">
            <a:avLst>
              <a:gd name="adj1" fmla="val -204172"/>
              <a:gd name="adj2" fmla="val -27823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dirty="0" smtClean="0"/>
              <a:t>Effective zone </a:t>
            </a:r>
            <a:r>
              <a:rPr lang="fr-FR" sz="1300" dirty="0" err="1" smtClean="0"/>
              <a:t>where</a:t>
            </a:r>
            <a:r>
              <a:rPr lang="fr-FR" sz="1300" dirty="0" smtClean="0"/>
              <a:t> </a:t>
            </a:r>
            <a:r>
              <a:rPr lang="fr-FR" sz="1300" dirty="0" err="1" smtClean="0"/>
              <a:t>we</a:t>
            </a:r>
            <a:r>
              <a:rPr lang="fr-FR" sz="1300" dirty="0" smtClean="0"/>
              <a:t> </a:t>
            </a:r>
            <a:r>
              <a:rPr lang="fr-FR" sz="1300" dirty="0" err="1" smtClean="0"/>
              <a:t>can</a:t>
            </a:r>
            <a:r>
              <a:rPr lang="fr-FR" sz="1300" dirty="0" smtClean="0"/>
              <a:t> profit QPU</a:t>
            </a:r>
            <a:endParaRPr lang="en-US" sz="13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7004956" y="3589563"/>
            <a:ext cx="1306286" cy="759279"/>
          </a:xfrm>
          <a:prstGeom prst="wedgeRoundRectCallout">
            <a:avLst>
              <a:gd name="adj1" fmla="val -204172"/>
              <a:gd name="adj2" fmla="val 158199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Depass</a:t>
            </a:r>
            <a:r>
              <a:rPr lang="fr-FR" sz="1100" dirty="0" smtClean="0"/>
              <a:t> </a:t>
            </a:r>
            <a:r>
              <a:rPr lang="fr-FR" sz="1100" dirty="0" err="1" smtClean="0"/>
              <a:t>this</a:t>
            </a:r>
            <a:r>
              <a:rPr lang="fr-FR" sz="1100" dirty="0" smtClean="0"/>
              <a:t> </a:t>
            </a:r>
            <a:r>
              <a:rPr lang="fr-FR" sz="1100" dirty="0" err="1" smtClean="0"/>
              <a:t>threshold</a:t>
            </a:r>
            <a:r>
              <a:rPr lang="fr-FR" sz="1100" dirty="0" smtClean="0"/>
              <a:t> </a:t>
            </a:r>
            <a:r>
              <a:rPr lang="fr-FR" sz="1100" dirty="0" err="1" smtClean="0"/>
              <a:t>is</a:t>
            </a:r>
            <a:r>
              <a:rPr lang="fr-FR" sz="1100" dirty="0" smtClean="0"/>
              <a:t> </a:t>
            </a:r>
            <a:r>
              <a:rPr lang="fr-FR" sz="1100" dirty="0" err="1" smtClean="0"/>
              <a:t>extremely</a:t>
            </a:r>
            <a:r>
              <a:rPr lang="fr-FR" sz="1100" dirty="0" smtClean="0"/>
              <a:t> hard </a:t>
            </a:r>
            <a:r>
              <a:rPr lang="fr-FR" sz="1100" dirty="0" err="1" smtClean="0"/>
              <a:t>physically</a:t>
            </a:r>
            <a:endParaRPr lang="en-US" sz="11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9752" y="169993"/>
            <a:ext cx="4048578" cy="771282"/>
          </a:xfrm>
        </p:spPr>
        <p:txBody>
          <a:bodyPr numCol="1">
            <a:normAutofit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Quantum </a:t>
            </a:r>
            <a:r>
              <a:rPr lang="fr-FR" dirty="0" err="1" smtClean="0"/>
              <a:t>Computing</a:t>
            </a:r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88330" y="169993"/>
            <a:ext cx="4048578" cy="771282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102D69"/>
                </a:solidFill>
              </a:rPr>
              <a:t>Why</a:t>
            </a:r>
            <a:r>
              <a:rPr lang="fr-FR" sz="1400" dirty="0" smtClean="0">
                <a:solidFill>
                  <a:srgbClr val="102D69"/>
                </a:solidFill>
              </a:rPr>
              <a:t> ?</a:t>
            </a:r>
            <a:endParaRPr lang="fr-FR" sz="1400" dirty="0">
              <a:solidFill>
                <a:srgbClr val="102D6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102D69"/>
                </a:solidFill>
              </a:rPr>
              <a:t>What</a:t>
            </a:r>
            <a:r>
              <a:rPr lang="fr-FR" sz="1400" dirty="0" smtClean="0">
                <a:solidFill>
                  <a:srgbClr val="102D69"/>
                </a:solidFill>
              </a:rPr>
              <a:t> ?</a:t>
            </a:r>
            <a:endParaRPr lang="fr-FR" sz="1400" dirty="0">
              <a:solidFill>
                <a:srgbClr val="102D6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smtClean="0">
                <a:solidFill>
                  <a:srgbClr val="102D69"/>
                </a:solidFill>
              </a:rPr>
              <a:t>How 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FF0000"/>
                </a:solidFill>
              </a:rPr>
              <a:t>When</a:t>
            </a:r>
            <a:r>
              <a:rPr lang="fr-FR" sz="1400" dirty="0" smtClean="0">
                <a:solidFill>
                  <a:srgbClr val="FF0000"/>
                </a:solidFill>
              </a:rPr>
              <a:t> ?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07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Concrete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15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42900" y="1841146"/>
            <a:ext cx="8261097" cy="4045304"/>
          </a:xfrm>
        </p:spPr>
        <p:txBody>
          <a:bodyPr/>
          <a:lstStyle/>
          <a:p>
            <a:r>
              <a:rPr lang="en-US" dirty="0" smtClean="0"/>
              <a:t>Combinatory Optimization: </a:t>
            </a:r>
          </a:p>
          <a:p>
            <a:pPr lvl="1"/>
            <a:r>
              <a:rPr lang="en-US" b="1" dirty="0" smtClean="0">
                <a:solidFill>
                  <a:srgbClr val="102D69"/>
                </a:solidFill>
              </a:rPr>
              <a:t>Quadratic Unconstrained Binary Optimization</a:t>
            </a:r>
            <a:r>
              <a:rPr lang="en-US" dirty="0" smtClean="0">
                <a:solidFill>
                  <a:srgbClr val="102D69"/>
                </a:solidFill>
              </a:rPr>
              <a:t>  (QUBO ) Problem</a:t>
            </a:r>
          </a:p>
          <a:p>
            <a:pPr lvl="1"/>
            <a:r>
              <a:rPr lang="en-US" dirty="0" smtClean="0">
                <a:solidFill>
                  <a:srgbClr val="102D69"/>
                </a:solidFill>
              </a:rPr>
              <a:t>Algorithmic Approach: </a:t>
            </a:r>
          </a:p>
          <a:p>
            <a:pPr marL="631804" lvl="1" indent="-228600">
              <a:buFont typeface="+mj-lt"/>
              <a:buAutoNum type="arabicPeriod"/>
            </a:pPr>
            <a:r>
              <a:rPr lang="en-US" dirty="0" smtClean="0">
                <a:solidFill>
                  <a:srgbClr val="102D69"/>
                </a:solidFill>
              </a:rPr>
              <a:t>Quantum Adiabatic Algorithm (QAA)</a:t>
            </a:r>
          </a:p>
          <a:p>
            <a:pPr marL="631804" lvl="1" indent="-228600">
              <a:buFont typeface="+mj-lt"/>
              <a:buAutoNum type="arabicPeriod"/>
            </a:pPr>
            <a:r>
              <a:rPr lang="en-US" dirty="0" smtClean="0">
                <a:solidFill>
                  <a:srgbClr val="102D69"/>
                </a:solidFill>
              </a:rPr>
              <a:t>Quantum Approximate Optimization Algorithm (QAOA)</a:t>
            </a:r>
          </a:p>
          <a:p>
            <a:pPr marL="403204" lvl="1" indent="0">
              <a:buNone/>
            </a:pPr>
            <a:r>
              <a:rPr lang="en-US" dirty="0" smtClean="0">
                <a:solidFill>
                  <a:srgbClr val="102D69"/>
                </a:solidFill>
              </a:rPr>
              <a:t>Use Case</a:t>
            </a:r>
            <a:r>
              <a:rPr lang="en-US" dirty="0" smtClean="0">
                <a:hlinkClick r:id="rId2" action="ppaction://hlinksldjump"/>
              </a:rPr>
              <a:t>: CACIB Credit Scoring Problem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102D69"/>
                </a:solidFill>
              </a:rPr>
              <a:t>-&gt; Optimizing number of base learners in a meta-learner </a:t>
            </a:r>
            <a:r>
              <a:rPr lang="en-US" dirty="0" err="1" smtClean="0">
                <a:solidFill>
                  <a:srgbClr val="102D69"/>
                </a:solidFill>
              </a:rPr>
              <a:t>Qboost</a:t>
            </a:r>
            <a:r>
              <a:rPr lang="en-US" dirty="0" smtClean="0">
                <a:solidFill>
                  <a:srgbClr val="102D69"/>
                </a:solidFill>
              </a:rPr>
              <a:t> to improve </a:t>
            </a:r>
            <a:r>
              <a:rPr lang="en-US" dirty="0" err="1" smtClean="0">
                <a:solidFill>
                  <a:srgbClr val="102D69"/>
                </a:solidFill>
              </a:rPr>
              <a:t>explainability</a:t>
            </a:r>
            <a:r>
              <a:rPr lang="en-US" dirty="0" smtClean="0">
                <a:solidFill>
                  <a:srgbClr val="102D69"/>
                </a:solidFill>
              </a:rPr>
              <a:t> </a:t>
            </a:r>
            <a:r>
              <a:rPr lang="en-US" dirty="0" smtClean="0">
                <a:solidFill>
                  <a:srgbClr val="102D69"/>
                </a:solidFill>
              </a:rPr>
              <a:t>&amp; prediction speed.</a:t>
            </a:r>
          </a:p>
          <a:p>
            <a:r>
              <a:rPr lang="en-US" dirty="0" smtClean="0"/>
              <a:t>Quantum Machine Learning</a:t>
            </a:r>
          </a:p>
          <a:p>
            <a:pPr lvl="1"/>
            <a:r>
              <a:rPr lang="en-US" dirty="0" smtClean="0">
                <a:solidFill>
                  <a:srgbClr val="102D69"/>
                </a:solidFill>
              </a:rPr>
              <a:t>Example</a:t>
            </a:r>
            <a:r>
              <a:rPr lang="en-US" dirty="0" smtClean="0"/>
              <a:t>: </a:t>
            </a:r>
            <a:r>
              <a:rPr lang="en-US" dirty="0" smtClean="0">
                <a:hlinkClick r:id="rId3" action="ppaction://hlinksldjump"/>
              </a:rPr>
              <a:t>Graph Classification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102D69"/>
                </a:solidFill>
              </a:rPr>
              <a:t>Ideas: Graph =&gt; Graph Kernel Estimation (Kernel based on estimated physical-energetic states) =&gt; SVM / Ridge Kernel.</a:t>
            </a:r>
            <a:endParaRPr lang="en-US" dirty="0" smtClean="0"/>
          </a:p>
          <a:p>
            <a:r>
              <a:rPr lang="en-US" dirty="0" smtClean="0"/>
              <a:t>Quantum Solver of nonlinear differential equations</a:t>
            </a:r>
          </a:p>
          <a:p>
            <a:pPr lvl="1"/>
            <a:r>
              <a:rPr lang="en-US" dirty="0">
                <a:solidFill>
                  <a:srgbClr val="102D69"/>
                </a:solidFill>
              </a:rPr>
              <a:t>Example: </a:t>
            </a:r>
            <a:r>
              <a:rPr lang="en-US" dirty="0">
                <a:solidFill>
                  <a:srgbClr val="102D69"/>
                </a:solidFill>
                <a:hlinkClick r:id="rId4" action="ppaction://hlinksldjump"/>
              </a:rPr>
              <a:t>Fluid dynamics </a:t>
            </a:r>
            <a:r>
              <a:rPr lang="en-US" dirty="0">
                <a:solidFill>
                  <a:srgbClr val="102D69"/>
                </a:solidFill>
              </a:rPr>
              <a:t>– Burger and </a:t>
            </a:r>
            <a:r>
              <a:rPr lang="en-US" dirty="0" err="1">
                <a:solidFill>
                  <a:srgbClr val="102D69"/>
                </a:solidFill>
              </a:rPr>
              <a:t>Navier</a:t>
            </a:r>
            <a:r>
              <a:rPr lang="en-US" dirty="0">
                <a:solidFill>
                  <a:srgbClr val="102D69"/>
                </a:solidFill>
              </a:rPr>
              <a:t>-Stokes equations</a:t>
            </a:r>
            <a:endParaRPr lang="en-US" dirty="0">
              <a:solidFill>
                <a:srgbClr val="102D69"/>
              </a:solidFill>
            </a:endParaRPr>
          </a:p>
          <a:p>
            <a:pPr lvl="1"/>
            <a:r>
              <a:rPr lang="en-US" dirty="0">
                <a:solidFill>
                  <a:srgbClr val="102D69"/>
                </a:solidFill>
              </a:rPr>
              <a:t>Ideas: Inspired from PINNs (physics informed neural networks), a quantum version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07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4" y="178157"/>
            <a:ext cx="8063999" cy="387493"/>
          </a:xfrm>
        </p:spPr>
        <p:txBody>
          <a:bodyPr/>
          <a:lstStyle/>
          <a:p>
            <a:r>
              <a:rPr lang="fr-FR" dirty="0"/>
              <a:t>Quantum </a:t>
            </a:r>
            <a:r>
              <a:rPr lang="fr-FR" dirty="0" err="1"/>
              <a:t>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483" y="1212337"/>
            <a:ext cx="8384467" cy="49843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1400" i="1" dirty="0" smtClean="0">
                <a:solidFill>
                  <a:srgbClr val="009EE0"/>
                </a:solidFill>
              </a:rPr>
              <a:t>Quantum </a:t>
            </a:r>
            <a:r>
              <a:rPr lang="fr-FR" sz="1400" i="1" dirty="0" err="1" smtClean="0">
                <a:solidFill>
                  <a:srgbClr val="009EE0"/>
                </a:solidFill>
              </a:rPr>
              <a:t>Inspired</a:t>
            </a:r>
            <a:r>
              <a:rPr lang="fr-FR" sz="1400" i="1" dirty="0" smtClean="0">
                <a:solidFill>
                  <a:srgbClr val="009EE0"/>
                </a:solidFill>
              </a:rPr>
              <a:t> Model or more </a:t>
            </a:r>
            <a:r>
              <a:rPr lang="fr-FR" sz="1400" i="1" dirty="0" err="1" smtClean="0">
                <a:solidFill>
                  <a:srgbClr val="009EE0"/>
                </a:solidFill>
              </a:rPr>
              <a:t>general</a:t>
            </a:r>
            <a:r>
              <a:rPr lang="fr-FR" sz="1400" i="1" dirty="0" smtClean="0">
                <a:solidFill>
                  <a:srgbClr val="009EE0"/>
                </a:solidFill>
              </a:rPr>
              <a:t> </a:t>
            </a:r>
            <a:r>
              <a:rPr lang="fr-FR" sz="1400" i="1" dirty="0" err="1" smtClean="0">
                <a:solidFill>
                  <a:srgbClr val="009EE0"/>
                </a:solidFill>
              </a:rPr>
              <a:t>physics</a:t>
            </a:r>
            <a:r>
              <a:rPr lang="fr-FR" sz="1400" i="1" dirty="0" smtClean="0">
                <a:solidFill>
                  <a:srgbClr val="009EE0"/>
                </a:solidFill>
              </a:rPr>
              <a:t> </a:t>
            </a:r>
            <a:r>
              <a:rPr lang="fr-FR" sz="1400" i="1" dirty="0" err="1" smtClean="0">
                <a:solidFill>
                  <a:srgbClr val="009EE0"/>
                </a:solidFill>
              </a:rPr>
              <a:t>inspired</a:t>
            </a:r>
            <a:r>
              <a:rPr lang="fr-FR" sz="1400" i="1" dirty="0" smtClean="0">
                <a:solidFill>
                  <a:srgbClr val="009EE0"/>
                </a:solidFill>
              </a:rPr>
              <a:t> model</a:t>
            </a:r>
            <a:endParaRPr lang="fr-FR" sz="1400" dirty="0" smtClean="0">
              <a:solidFill>
                <a:srgbClr val="102D69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102D69"/>
                </a:solidFill>
              </a:rPr>
              <a:t>Optimization</a:t>
            </a:r>
            <a:r>
              <a:rPr lang="fr-FR" sz="1400" dirty="0" smtClean="0">
                <a:solidFill>
                  <a:srgbClr val="102D69"/>
                </a:solidFill>
              </a:rPr>
              <a:t>:</a:t>
            </a:r>
          </a:p>
          <a:p>
            <a:pPr marL="223827" lvl="1" indent="0">
              <a:buNone/>
            </a:pPr>
            <a:r>
              <a:rPr lang="fr-FR" sz="1200" dirty="0" smtClean="0">
                <a:solidFill>
                  <a:srgbClr val="102D69"/>
                </a:solidFill>
              </a:rPr>
              <a:t>Quantum </a:t>
            </a:r>
            <a:r>
              <a:rPr lang="fr-FR" sz="1200" dirty="0" err="1" smtClean="0">
                <a:solidFill>
                  <a:srgbClr val="102D69"/>
                </a:solidFill>
              </a:rPr>
              <a:t>Computing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is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very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usefull</a:t>
            </a:r>
            <a:r>
              <a:rPr lang="fr-FR" sz="1200" dirty="0" smtClean="0">
                <a:solidFill>
                  <a:srgbClr val="102D69"/>
                </a:solidFill>
              </a:rPr>
              <a:t> for </a:t>
            </a:r>
            <a:r>
              <a:rPr lang="fr-FR" sz="1200" dirty="0" err="1" smtClean="0">
                <a:solidFill>
                  <a:srgbClr val="102D69"/>
                </a:solidFill>
              </a:rPr>
              <a:t>some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b="1" dirty="0" err="1" smtClean="0">
                <a:solidFill>
                  <a:srgbClr val="102D69"/>
                </a:solidFill>
              </a:rPr>
              <a:t>special</a:t>
            </a:r>
            <a:r>
              <a:rPr lang="fr-FR" sz="1200" b="1" dirty="0" smtClean="0">
                <a:solidFill>
                  <a:srgbClr val="102D69"/>
                </a:solidFill>
              </a:rPr>
              <a:t> </a:t>
            </a:r>
            <a:r>
              <a:rPr lang="fr-FR" sz="1200" b="1" dirty="0" err="1" smtClean="0">
                <a:solidFill>
                  <a:srgbClr val="102D69"/>
                </a:solidFill>
              </a:rPr>
              <a:t>optimization</a:t>
            </a:r>
            <a:r>
              <a:rPr lang="fr-FR" sz="1200" b="1" dirty="0" smtClean="0">
                <a:solidFill>
                  <a:srgbClr val="102D69"/>
                </a:solidFill>
              </a:rPr>
              <a:t> </a:t>
            </a:r>
            <a:r>
              <a:rPr lang="fr-FR" sz="1200" b="1" dirty="0" err="1" smtClean="0">
                <a:solidFill>
                  <a:srgbClr val="102D69"/>
                </a:solidFill>
              </a:rPr>
              <a:t>problems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which</a:t>
            </a:r>
            <a:r>
              <a:rPr lang="fr-FR" sz="1200" dirty="0" smtClean="0">
                <a:solidFill>
                  <a:srgbClr val="102D69"/>
                </a:solidFill>
              </a:rPr>
              <a:t> have the </a:t>
            </a:r>
            <a:r>
              <a:rPr lang="fr-FR" sz="1200" b="1" dirty="0" err="1" smtClean="0">
                <a:solidFill>
                  <a:srgbClr val="102D69"/>
                </a:solidFill>
              </a:rPr>
              <a:t>roots</a:t>
            </a:r>
            <a:r>
              <a:rPr lang="fr-FR" sz="1200" b="1" dirty="0" smtClean="0">
                <a:solidFill>
                  <a:srgbClr val="102D69"/>
                </a:solidFill>
              </a:rPr>
              <a:t> in </a:t>
            </a:r>
            <a:r>
              <a:rPr lang="fr-FR" sz="1200" b="1" dirty="0" err="1" smtClean="0">
                <a:solidFill>
                  <a:srgbClr val="102D69"/>
                </a:solidFill>
              </a:rPr>
              <a:t>physical</a:t>
            </a:r>
            <a:r>
              <a:rPr lang="fr-FR" sz="1200" b="1" dirty="0" smtClean="0">
                <a:solidFill>
                  <a:srgbClr val="102D69"/>
                </a:solidFill>
              </a:rPr>
              <a:t> </a:t>
            </a:r>
            <a:r>
              <a:rPr lang="fr-FR" sz="1200" b="1" dirty="0" err="1" smtClean="0">
                <a:solidFill>
                  <a:srgbClr val="102D69"/>
                </a:solidFill>
              </a:rPr>
              <a:t>fields</a:t>
            </a:r>
            <a:r>
              <a:rPr lang="fr-FR" sz="1200" b="1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such</a:t>
            </a:r>
            <a:r>
              <a:rPr lang="fr-FR" sz="1200" dirty="0" smtClean="0">
                <a:solidFill>
                  <a:srgbClr val="102D69"/>
                </a:solidFill>
              </a:rPr>
              <a:t> as </a:t>
            </a:r>
            <a:r>
              <a:rPr lang="fr-FR" sz="1200" b="1" dirty="0" err="1" smtClean="0">
                <a:solidFill>
                  <a:srgbClr val="102D69"/>
                </a:solidFill>
              </a:rPr>
              <a:t>Graphical</a:t>
            </a:r>
            <a:r>
              <a:rPr lang="fr-FR" sz="1200" b="1" dirty="0" smtClean="0">
                <a:solidFill>
                  <a:srgbClr val="102D69"/>
                </a:solidFill>
              </a:rPr>
              <a:t> </a:t>
            </a:r>
            <a:r>
              <a:rPr lang="fr-FR" sz="1200" b="1" dirty="0" err="1" smtClean="0">
                <a:solidFill>
                  <a:srgbClr val="102D69"/>
                </a:solidFill>
              </a:rPr>
              <a:t>Models</a:t>
            </a:r>
            <a:r>
              <a:rPr lang="fr-FR" sz="1200" b="1" dirty="0" smtClean="0">
                <a:solidFill>
                  <a:srgbClr val="102D69"/>
                </a:solidFill>
              </a:rPr>
              <a:t> </a:t>
            </a:r>
            <a:r>
              <a:rPr lang="fr-FR" sz="1200" dirty="0" smtClean="0">
                <a:solidFill>
                  <a:srgbClr val="102D69"/>
                </a:solidFill>
              </a:rPr>
              <a:t>or </a:t>
            </a:r>
            <a:r>
              <a:rPr lang="fr-FR" sz="1200" b="1" dirty="0" err="1" smtClean="0">
                <a:solidFill>
                  <a:srgbClr val="102D69"/>
                </a:solidFill>
              </a:rPr>
              <a:t>Combinatory</a:t>
            </a:r>
            <a:r>
              <a:rPr lang="fr-FR" sz="1200" b="1" dirty="0" smtClean="0">
                <a:solidFill>
                  <a:srgbClr val="102D69"/>
                </a:solidFill>
              </a:rPr>
              <a:t> </a:t>
            </a:r>
            <a:r>
              <a:rPr lang="fr-FR" sz="1200" b="1" dirty="0" err="1" smtClean="0">
                <a:solidFill>
                  <a:srgbClr val="102D69"/>
                </a:solidFill>
              </a:rPr>
              <a:t>Optimization</a:t>
            </a:r>
            <a:r>
              <a:rPr lang="fr-FR" sz="1200" b="1" dirty="0" smtClean="0">
                <a:solidFill>
                  <a:srgbClr val="102D69"/>
                </a:solidFill>
              </a:rPr>
              <a:t> (MIP). </a:t>
            </a:r>
            <a:r>
              <a:rPr lang="fr-FR" sz="1200" dirty="0" err="1" smtClean="0">
                <a:solidFill>
                  <a:srgbClr val="102D69"/>
                </a:solidFill>
              </a:rPr>
              <a:t>Especially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with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analog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approach</a:t>
            </a:r>
            <a:r>
              <a:rPr lang="fr-FR" sz="1200" dirty="0" smtClean="0">
                <a:solidFill>
                  <a:srgbClr val="102D69"/>
                </a:solidFill>
              </a:rPr>
              <a:t> of PASQAL.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1400" dirty="0" smtClean="0">
              <a:solidFill>
                <a:srgbClr val="102D69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400" dirty="0" smtClean="0">
                <a:solidFill>
                  <a:srgbClr val="102D69"/>
                </a:solidFill>
              </a:rPr>
              <a:t>Simulation </a:t>
            </a:r>
            <a:r>
              <a:rPr lang="fr-FR" sz="1400" dirty="0">
                <a:solidFill>
                  <a:srgbClr val="102D69"/>
                </a:solidFill>
              </a:rPr>
              <a:t>&amp; </a:t>
            </a:r>
            <a:r>
              <a:rPr lang="fr-FR" sz="1400" dirty="0" smtClean="0">
                <a:solidFill>
                  <a:srgbClr val="102D69"/>
                </a:solidFill>
              </a:rPr>
              <a:t>Diffusion </a:t>
            </a:r>
            <a:r>
              <a:rPr lang="fr-FR" sz="1400" dirty="0" err="1" smtClean="0">
                <a:solidFill>
                  <a:srgbClr val="102D69"/>
                </a:solidFill>
              </a:rPr>
              <a:t>Solver</a:t>
            </a:r>
            <a:r>
              <a:rPr lang="fr-FR" sz="1400" dirty="0" smtClean="0">
                <a:solidFill>
                  <a:srgbClr val="102D69"/>
                </a:solidFill>
              </a:rPr>
              <a:t>: </a:t>
            </a:r>
            <a:r>
              <a:rPr lang="fr-FR" sz="1400" i="1" dirty="0" err="1">
                <a:solidFill>
                  <a:srgbClr val="009EE0"/>
                </a:solidFill>
              </a:rPr>
              <a:t>same</a:t>
            </a:r>
            <a:r>
              <a:rPr lang="fr-FR" sz="1400" i="1" dirty="0">
                <a:solidFill>
                  <a:srgbClr val="009EE0"/>
                </a:solidFill>
              </a:rPr>
              <a:t> </a:t>
            </a:r>
            <a:r>
              <a:rPr lang="fr-FR" sz="1400" i="1" dirty="0" err="1">
                <a:solidFill>
                  <a:srgbClr val="009EE0"/>
                </a:solidFill>
              </a:rPr>
              <a:t>reason</a:t>
            </a:r>
            <a:r>
              <a:rPr lang="fr-FR" sz="1400" i="1" dirty="0">
                <a:solidFill>
                  <a:srgbClr val="009EE0"/>
                </a:solidFill>
              </a:rPr>
              <a:t> as in </a:t>
            </a:r>
            <a:r>
              <a:rPr lang="fr-FR" sz="1400" i="1" dirty="0" err="1">
                <a:solidFill>
                  <a:srgbClr val="009EE0"/>
                </a:solidFill>
              </a:rPr>
              <a:t>optimization</a:t>
            </a:r>
            <a:r>
              <a:rPr lang="fr-FR" sz="1400" i="1" dirty="0">
                <a:solidFill>
                  <a:srgbClr val="009EE0"/>
                </a:solidFill>
              </a:rPr>
              <a:t>. </a:t>
            </a:r>
            <a:r>
              <a:rPr lang="fr-FR" sz="1400" i="1" dirty="0" smtClean="0">
                <a:solidFill>
                  <a:srgbClr val="009EE0"/>
                </a:solidFill>
              </a:rPr>
              <a:t>If the nature of </a:t>
            </a:r>
            <a:r>
              <a:rPr lang="fr-FR" sz="1400" i="1" dirty="0" err="1" smtClean="0">
                <a:solidFill>
                  <a:srgbClr val="009EE0"/>
                </a:solidFill>
              </a:rPr>
              <a:t>problem</a:t>
            </a:r>
            <a:r>
              <a:rPr lang="fr-FR" sz="1400" i="1" dirty="0" smtClean="0">
                <a:solidFill>
                  <a:srgbClr val="009EE0"/>
                </a:solidFill>
              </a:rPr>
              <a:t> </a:t>
            </a:r>
            <a:r>
              <a:rPr lang="fr-FR" sz="1400" i="1" dirty="0" err="1" smtClean="0">
                <a:solidFill>
                  <a:srgbClr val="009EE0"/>
                </a:solidFill>
              </a:rPr>
              <a:t>is</a:t>
            </a:r>
            <a:r>
              <a:rPr lang="fr-FR" sz="1400" i="1" dirty="0" smtClean="0">
                <a:solidFill>
                  <a:srgbClr val="009EE0"/>
                </a:solidFill>
              </a:rPr>
              <a:t> in </a:t>
            </a:r>
            <a:r>
              <a:rPr lang="fr-FR" sz="1400" i="1" dirty="0" err="1" smtClean="0">
                <a:solidFill>
                  <a:srgbClr val="009EE0"/>
                </a:solidFill>
              </a:rPr>
              <a:t>physics</a:t>
            </a:r>
            <a:r>
              <a:rPr lang="fr-FR" sz="1400" i="1" dirty="0" smtClean="0">
                <a:solidFill>
                  <a:srgbClr val="009EE0"/>
                </a:solidFill>
              </a:rPr>
              <a:t>, the QPU </a:t>
            </a:r>
            <a:r>
              <a:rPr lang="fr-FR" sz="1400" i="1" dirty="0" err="1" smtClean="0">
                <a:solidFill>
                  <a:srgbClr val="009EE0"/>
                </a:solidFill>
              </a:rPr>
              <a:t>will</a:t>
            </a:r>
            <a:r>
              <a:rPr lang="fr-FR" sz="1400" i="1" dirty="0" smtClean="0">
                <a:solidFill>
                  <a:srgbClr val="009EE0"/>
                </a:solidFill>
              </a:rPr>
              <a:t> show </a:t>
            </a:r>
            <a:r>
              <a:rPr lang="fr-FR" sz="1400" i="1" dirty="0" err="1" smtClean="0">
                <a:solidFill>
                  <a:srgbClr val="009EE0"/>
                </a:solidFill>
              </a:rPr>
              <a:t>its</a:t>
            </a:r>
            <a:r>
              <a:rPr lang="fr-FR" sz="1400" i="1" dirty="0" smtClean="0">
                <a:solidFill>
                  <a:srgbClr val="009EE0"/>
                </a:solidFill>
              </a:rPr>
              <a:t> </a:t>
            </a:r>
            <a:r>
              <a:rPr lang="fr-FR" sz="1400" i="1" dirty="0" err="1" smtClean="0">
                <a:solidFill>
                  <a:srgbClr val="009EE0"/>
                </a:solidFill>
              </a:rPr>
              <a:t>advantage</a:t>
            </a:r>
            <a:r>
              <a:rPr lang="fr-FR" sz="1400" i="1" dirty="0" smtClean="0">
                <a:solidFill>
                  <a:srgbClr val="009EE0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1400" i="1" dirty="0" smtClean="0">
              <a:solidFill>
                <a:srgbClr val="009EE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400" i="1" dirty="0" err="1" smtClean="0">
                <a:solidFill>
                  <a:srgbClr val="009EE0"/>
                </a:solidFill>
              </a:rPr>
              <a:t>Algorithms</a:t>
            </a:r>
            <a:r>
              <a:rPr lang="fr-FR" sz="1400" i="1" dirty="0" smtClean="0">
                <a:solidFill>
                  <a:srgbClr val="009EE0"/>
                </a:solidFill>
              </a:rPr>
              <a:t> </a:t>
            </a:r>
            <a:r>
              <a:rPr lang="fr-FR" sz="1400" i="1" dirty="0" err="1" smtClean="0">
                <a:solidFill>
                  <a:srgbClr val="009EE0"/>
                </a:solidFill>
              </a:rPr>
              <a:t>Speedup</a:t>
            </a:r>
            <a:r>
              <a:rPr lang="fr-FR" sz="1400" i="1" dirty="0" smtClean="0">
                <a:solidFill>
                  <a:srgbClr val="009EE0"/>
                </a:solidFill>
              </a:rPr>
              <a:t> via Hybride </a:t>
            </a:r>
            <a:r>
              <a:rPr lang="fr-FR" sz="1400" i="1" dirty="0" err="1" smtClean="0">
                <a:solidFill>
                  <a:srgbClr val="009EE0"/>
                </a:solidFill>
              </a:rPr>
              <a:t>Approach</a:t>
            </a:r>
            <a:endParaRPr lang="fr-FR" sz="1400" i="1" dirty="0">
              <a:solidFill>
                <a:srgbClr val="009EE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200" i="1" dirty="0" err="1" smtClean="0">
                <a:solidFill>
                  <a:srgbClr val="009EE0"/>
                </a:solidFill>
              </a:rPr>
              <a:t>Parametric</a:t>
            </a:r>
            <a:r>
              <a:rPr lang="fr-FR" sz="1200" i="1" dirty="0" smtClean="0">
                <a:solidFill>
                  <a:srgbClr val="009EE0"/>
                </a:solidFill>
              </a:rPr>
              <a:t> Quantum Processor </a:t>
            </a:r>
            <a:r>
              <a:rPr lang="fr-FR" sz="1200" i="1" dirty="0" err="1" smtClean="0">
                <a:solidFill>
                  <a:srgbClr val="009EE0"/>
                </a:solidFill>
              </a:rPr>
              <a:t>is</a:t>
            </a:r>
            <a:r>
              <a:rPr lang="fr-FR" sz="1200" i="1" dirty="0" smtClean="0">
                <a:solidFill>
                  <a:srgbClr val="009EE0"/>
                </a:solidFill>
              </a:rPr>
              <a:t> « fine </a:t>
            </a:r>
            <a:r>
              <a:rPr lang="fr-FR" sz="1200" i="1" dirty="0" err="1" smtClean="0">
                <a:solidFill>
                  <a:srgbClr val="009EE0"/>
                </a:solidFill>
              </a:rPr>
              <a:t>tuned</a:t>
            </a:r>
            <a:r>
              <a:rPr lang="fr-FR" sz="1200" i="1" dirty="0" smtClean="0">
                <a:solidFill>
                  <a:srgbClr val="009EE0"/>
                </a:solidFill>
              </a:rPr>
              <a:t> » </a:t>
            </a:r>
            <a:r>
              <a:rPr lang="fr-FR" sz="1200" i="1" dirty="0" err="1" smtClean="0">
                <a:solidFill>
                  <a:srgbClr val="009EE0"/>
                </a:solidFill>
              </a:rPr>
              <a:t>with</a:t>
            </a:r>
            <a:r>
              <a:rPr lang="fr-FR" sz="1200" i="1" dirty="0" smtClean="0">
                <a:solidFill>
                  <a:srgbClr val="009EE0"/>
                </a:solidFill>
              </a:rPr>
              <a:t> </a:t>
            </a:r>
            <a:r>
              <a:rPr lang="fr-FR" sz="1200" i="1" dirty="0" err="1" smtClean="0">
                <a:solidFill>
                  <a:srgbClr val="009EE0"/>
                </a:solidFill>
              </a:rPr>
              <a:t>Classical</a:t>
            </a:r>
            <a:r>
              <a:rPr lang="fr-FR" sz="1200" i="1" dirty="0" smtClean="0">
                <a:solidFill>
                  <a:srgbClr val="009EE0"/>
                </a:solidFill>
              </a:rPr>
              <a:t> CPU/GPU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200" i="1" dirty="0" err="1" smtClean="0">
                <a:solidFill>
                  <a:srgbClr val="009EE0"/>
                </a:solidFill>
              </a:rPr>
              <a:t>Optimization</a:t>
            </a:r>
            <a:r>
              <a:rPr lang="fr-FR" sz="1200" i="1" dirty="0" smtClean="0">
                <a:solidFill>
                  <a:srgbClr val="009EE0"/>
                </a:solidFill>
              </a:rPr>
              <a:t>, ML or DL </a:t>
            </a:r>
            <a:r>
              <a:rPr lang="fr-FR" sz="1200" i="1" dirty="0" err="1" smtClean="0">
                <a:solidFill>
                  <a:srgbClr val="009EE0"/>
                </a:solidFill>
              </a:rPr>
              <a:t>algos</a:t>
            </a:r>
            <a:r>
              <a:rPr lang="fr-FR" sz="1200" i="1" dirty="0" smtClean="0">
                <a:solidFill>
                  <a:srgbClr val="009EE0"/>
                </a:solidFill>
              </a:rPr>
              <a:t> </a:t>
            </a:r>
            <a:r>
              <a:rPr lang="fr-FR" sz="1200" i="1" dirty="0" err="1" smtClean="0">
                <a:solidFill>
                  <a:srgbClr val="009EE0"/>
                </a:solidFill>
              </a:rPr>
              <a:t>may</a:t>
            </a:r>
            <a:r>
              <a:rPr lang="fr-FR" sz="1200" i="1" dirty="0" smtClean="0">
                <a:solidFill>
                  <a:srgbClr val="009EE0"/>
                </a:solidFill>
              </a:rPr>
              <a:t> have a </a:t>
            </a:r>
            <a:r>
              <a:rPr lang="fr-FR" sz="1200" i="1" dirty="0" err="1" smtClean="0">
                <a:solidFill>
                  <a:srgbClr val="009EE0"/>
                </a:solidFill>
              </a:rPr>
              <a:t>great</a:t>
            </a:r>
            <a:r>
              <a:rPr lang="fr-FR" sz="1200" i="1" dirty="0" smtClean="0">
                <a:solidFill>
                  <a:srgbClr val="009EE0"/>
                </a:solidFill>
              </a:rPr>
              <a:t> </a:t>
            </a:r>
            <a:r>
              <a:rPr lang="fr-FR" sz="1200" i="1" dirty="0" err="1" smtClean="0">
                <a:solidFill>
                  <a:srgbClr val="009EE0"/>
                </a:solidFill>
              </a:rPr>
              <a:t>acceleration</a:t>
            </a:r>
            <a:r>
              <a:rPr lang="fr-FR" sz="1200" i="1" dirty="0" smtClean="0">
                <a:solidFill>
                  <a:srgbClr val="009EE0"/>
                </a:solidFill>
              </a:rPr>
              <a:t> if </a:t>
            </a:r>
            <a:r>
              <a:rPr lang="fr-FR" sz="1200" i="1" dirty="0" err="1" smtClean="0">
                <a:solidFill>
                  <a:srgbClr val="009EE0"/>
                </a:solidFill>
              </a:rPr>
              <a:t>we</a:t>
            </a:r>
            <a:r>
              <a:rPr lang="fr-FR" sz="1200" i="1" dirty="0" smtClean="0">
                <a:solidFill>
                  <a:srgbClr val="009EE0"/>
                </a:solidFill>
              </a:rPr>
              <a:t> </a:t>
            </a:r>
            <a:r>
              <a:rPr lang="fr-FR" sz="1200" i="1" dirty="0" err="1" smtClean="0">
                <a:solidFill>
                  <a:srgbClr val="009EE0"/>
                </a:solidFill>
              </a:rPr>
              <a:t>can</a:t>
            </a:r>
            <a:r>
              <a:rPr lang="fr-FR" sz="1200" i="1" dirty="0" smtClean="0">
                <a:solidFill>
                  <a:srgbClr val="009EE0"/>
                </a:solidFill>
              </a:rPr>
              <a:t> overlay </a:t>
            </a:r>
            <a:r>
              <a:rPr lang="fr-FR" sz="1200" i="1" dirty="0" err="1" smtClean="0">
                <a:solidFill>
                  <a:srgbClr val="009EE0"/>
                </a:solidFill>
              </a:rPr>
              <a:t>them</a:t>
            </a:r>
            <a:r>
              <a:rPr lang="fr-FR" sz="1200" i="1" dirty="0" smtClean="0">
                <a:solidFill>
                  <a:srgbClr val="009EE0"/>
                </a:solidFill>
              </a:rPr>
              <a:t> </a:t>
            </a:r>
            <a:r>
              <a:rPr lang="fr-FR" sz="1200" i="1" dirty="0" err="1" smtClean="0">
                <a:solidFill>
                  <a:srgbClr val="009EE0"/>
                </a:solidFill>
              </a:rPr>
              <a:t>with</a:t>
            </a:r>
            <a:r>
              <a:rPr lang="fr-FR" sz="1200" i="1" dirty="0" smtClean="0">
                <a:solidFill>
                  <a:srgbClr val="009EE0"/>
                </a:solidFill>
              </a:rPr>
              <a:t> a </a:t>
            </a:r>
            <a:r>
              <a:rPr lang="fr-FR" sz="1200" i="1" dirty="0" err="1" smtClean="0">
                <a:solidFill>
                  <a:srgbClr val="009EE0"/>
                </a:solidFill>
              </a:rPr>
              <a:t>suitable</a:t>
            </a:r>
            <a:r>
              <a:rPr lang="fr-FR" sz="1200" i="1" dirty="0" smtClean="0">
                <a:solidFill>
                  <a:srgbClr val="009EE0"/>
                </a:solidFill>
              </a:rPr>
              <a:t> quantum </a:t>
            </a:r>
            <a:r>
              <a:rPr lang="fr-FR" sz="1200" i="1" dirty="0" err="1" smtClean="0">
                <a:solidFill>
                  <a:srgbClr val="009EE0"/>
                </a:solidFill>
              </a:rPr>
              <a:t>algorithm</a:t>
            </a:r>
            <a:endParaRPr lang="fr-FR" sz="1200" i="1" dirty="0" smtClean="0">
              <a:solidFill>
                <a:srgbClr val="009EE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fr-FR" sz="1400" dirty="0" smtClean="0">
              <a:solidFill>
                <a:srgbClr val="102D69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400" dirty="0" smtClean="0">
                <a:solidFill>
                  <a:srgbClr val="102D69"/>
                </a:solidFill>
              </a:rPr>
              <a:t>Notices: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200" dirty="0" smtClean="0">
                <a:solidFill>
                  <a:srgbClr val="102D69"/>
                </a:solidFill>
              </a:rPr>
              <a:t>As a client, </a:t>
            </a:r>
            <a:r>
              <a:rPr lang="fr-FR" sz="1200" dirty="0" err="1" smtClean="0">
                <a:solidFill>
                  <a:srgbClr val="102D69"/>
                </a:solidFill>
              </a:rPr>
              <a:t>we’re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interested</a:t>
            </a:r>
            <a:r>
              <a:rPr lang="fr-FR" sz="1200" dirty="0" smtClean="0">
                <a:solidFill>
                  <a:srgbClr val="102D69"/>
                </a:solidFill>
              </a:rPr>
              <a:t> in « software » or </a:t>
            </a:r>
            <a:r>
              <a:rPr lang="fr-FR" sz="1200" dirty="0" err="1" smtClean="0">
                <a:solidFill>
                  <a:srgbClr val="102D69"/>
                </a:solidFill>
              </a:rPr>
              <a:t>algos</a:t>
            </a:r>
            <a:r>
              <a:rPr lang="fr-FR" sz="1200" dirty="0" smtClean="0">
                <a:solidFill>
                  <a:srgbClr val="102D69"/>
                </a:solidFill>
              </a:rPr>
              <a:t>. But </a:t>
            </a:r>
            <a:r>
              <a:rPr lang="fr-FR" sz="1200" dirty="0" err="1" smtClean="0">
                <a:solidFill>
                  <a:srgbClr val="102D69"/>
                </a:solidFill>
              </a:rPr>
              <a:t>since</a:t>
            </a:r>
            <a:r>
              <a:rPr lang="fr-FR" sz="1200" dirty="0" smtClean="0">
                <a:solidFill>
                  <a:srgbClr val="102D69"/>
                </a:solidFill>
              </a:rPr>
              <a:t> the « quantum programmation » </a:t>
            </a:r>
            <a:r>
              <a:rPr lang="fr-FR" sz="1200" dirty="0" err="1" smtClean="0">
                <a:solidFill>
                  <a:srgbClr val="102D69"/>
                </a:solidFill>
              </a:rPr>
              <a:t>is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done</a:t>
            </a:r>
            <a:r>
              <a:rPr lang="fr-FR" sz="1200" dirty="0" smtClean="0">
                <a:solidFill>
                  <a:srgbClr val="102D69"/>
                </a:solidFill>
              </a:rPr>
              <a:t> at </a:t>
            </a:r>
            <a:r>
              <a:rPr lang="fr-FR" sz="1200" dirty="0" err="1" smtClean="0">
                <a:solidFill>
                  <a:srgbClr val="102D69"/>
                </a:solidFill>
              </a:rPr>
              <a:t>low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level</a:t>
            </a:r>
            <a:r>
              <a:rPr lang="fr-FR" sz="1200" dirty="0" smtClean="0">
                <a:solidFill>
                  <a:srgbClr val="102D69"/>
                </a:solidFill>
              </a:rPr>
              <a:t> of GPU, a </a:t>
            </a:r>
            <a:r>
              <a:rPr lang="fr-FR" sz="1200" b="1" dirty="0" err="1" smtClean="0">
                <a:solidFill>
                  <a:srgbClr val="102D69"/>
                </a:solidFill>
              </a:rPr>
              <a:t>strong</a:t>
            </a:r>
            <a:r>
              <a:rPr lang="fr-FR" sz="1200" b="1" dirty="0" smtClean="0">
                <a:solidFill>
                  <a:srgbClr val="102D69"/>
                </a:solidFill>
              </a:rPr>
              <a:t> collaboration of business experts and quantum experts </a:t>
            </a:r>
            <a:r>
              <a:rPr lang="fr-FR" sz="1200" b="1" dirty="0" err="1" smtClean="0">
                <a:solidFill>
                  <a:srgbClr val="102D69"/>
                </a:solidFill>
              </a:rPr>
              <a:t>is</a:t>
            </a:r>
            <a:r>
              <a:rPr lang="fr-FR" sz="1200" b="1" dirty="0" smtClean="0">
                <a:solidFill>
                  <a:srgbClr val="102D69"/>
                </a:solidFill>
              </a:rPr>
              <a:t> </a:t>
            </a:r>
            <a:r>
              <a:rPr lang="fr-FR" sz="1200" b="1" dirty="0" err="1" smtClean="0">
                <a:solidFill>
                  <a:srgbClr val="102D69"/>
                </a:solidFill>
              </a:rPr>
              <a:t>necessary</a:t>
            </a:r>
            <a:r>
              <a:rPr lang="fr-FR" sz="1200" b="1" dirty="0" smtClean="0">
                <a:solidFill>
                  <a:srgbClr val="102D69"/>
                </a:solidFill>
              </a:rPr>
              <a:t>. </a:t>
            </a:r>
            <a:r>
              <a:rPr lang="fr-FR" sz="1200" dirty="0">
                <a:solidFill>
                  <a:srgbClr val="102D69"/>
                </a:solidFill>
              </a:rPr>
              <a:t>Business </a:t>
            </a:r>
            <a:r>
              <a:rPr lang="fr-FR" sz="1200" dirty="0" smtClean="0">
                <a:solidFill>
                  <a:srgbClr val="102D69"/>
                </a:solidFill>
              </a:rPr>
              <a:t>Experts </a:t>
            </a:r>
            <a:r>
              <a:rPr lang="fr-FR" sz="1200" dirty="0" err="1" smtClean="0">
                <a:solidFill>
                  <a:srgbClr val="102D69"/>
                </a:solidFill>
              </a:rPr>
              <a:t>need</a:t>
            </a:r>
            <a:r>
              <a:rPr lang="fr-FR" sz="1200" dirty="0" smtClean="0">
                <a:solidFill>
                  <a:srgbClr val="102D69"/>
                </a:solidFill>
              </a:rPr>
              <a:t> to </a:t>
            </a:r>
            <a:r>
              <a:rPr lang="fr-FR" sz="1200" dirty="0" err="1" smtClean="0">
                <a:solidFill>
                  <a:srgbClr val="102D69"/>
                </a:solidFill>
              </a:rPr>
              <a:t>understand</a:t>
            </a:r>
            <a:r>
              <a:rPr lang="fr-FR" sz="1200" dirty="0" smtClean="0">
                <a:solidFill>
                  <a:srgbClr val="102D69"/>
                </a:solidFill>
              </a:rPr>
              <a:t> Quantum </a:t>
            </a:r>
            <a:r>
              <a:rPr lang="fr-FR" sz="1200" dirty="0" err="1" smtClean="0">
                <a:solidFill>
                  <a:srgbClr val="102D69"/>
                </a:solidFill>
              </a:rPr>
              <a:t>Mechanics</a:t>
            </a:r>
            <a:r>
              <a:rPr lang="fr-FR" sz="1200" dirty="0" smtClean="0">
                <a:solidFill>
                  <a:srgbClr val="102D69"/>
                </a:solidFill>
              </a:rPr>
              <a:t> at basic </a:t>
            </a:r>
            <a:r>
              <a:rPr lang="fr-FR" sz="1200" dirty="0" err="1" smtClean="0">
                <a:solidFill>
                  <a:srgbClr val="102D69"/>
                </a:solidFill>
              </a:rPr>
              <a:t>level</a:t>
            </a:r>
            <a:r>
              <a:rPr lang="fr-FR" sz="1200" dirty="0" smtClean="0">
                <a:solidFill>
                  <a:srgbClr val="102D69"/>
                </a:solidFill>
              </a:rPr>
              <a:t> to </a:t>
            </a:r>
            <a:r>
              <a:rPr lang="fr-FR" sz="1200" dirty="0" err="1" smtClean="0">
                <a:solidFill>
                  <a:srgbClr val="102D69"/>
                </a:solidFill>
              </a:rPr>
              <a:t>efficiently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link</a:t>
            </a:r>
            <a:r>
              <a:rPr lang="fr-FR" sz="1200" dirty="0" smtClean="0">
                <a:solidFill>
                  <a:srgbClr val="102D69"/>
                </a:solidFill>
              </a:rPr>
              <a:t> business </a:t>
            </a:r>
            <a:r>
              <a:rPr lang="fr-FR" sz="1200" dirty="0" err="1" smtClean="0">
                <a:solidFill>
                  <a:srgbClr val="102D69"/>
                </a:solidFill>
              </a:rPr>
              <a:t>problem</a:t>
            </a:r>
            <a:r>
              <a:rPr lang="fr-FR" sz="1200" dirty="0" smtClean="0">
                <a:solidFill>
                  <a:srgbClr val="102D69"/>
                </a:solidFill>
              </a:rPr>
              <a:t> to </a:t>
            </a:r>
            <a:r>
              <a:rPr lang="fr-FR" sz="1200" dirty="0" err="1" smtClean="0">
                <a:solidFill>
                  <a:srgbClr val="102D69"/>
                </a:solidFill>
              </a:rPr>
              <a:t>physical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problem</a:t>
            </a:r>
            <a:r>
              <a:rPr lang="fr-FR" sz="1200" dirty="0" smtClean="0">
                <a:solidFill>
                  <a:srgbClr val="102D69"/>
                </a:solidFill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200" dirty="0" smtClean="0">
                <a:solidFill>
                  <a:srgbClr val="102D69"/>
                </a:solidFill>
              </a:rPr>
              <a:t>Quantum </a:t>
            </a:r>
            <a:r>
              <a:rPr lang="fr-FR" sz="1200" dirty="0" err="1">
                <a:solidFill>
                  <a:srgbClr val="102D69"/>
                </a:solidFill>
              </a:rPr>
              <a:t>a</a:t>
            </a:r>
            <a:r>
              <a:rPr lang="fr-FR" sz="1200" dirty="0" err="1" smtClean="0">
                <a:solidFill>
                  <a:srgbClr val="102D69"/>
                </a:solidFill>
              </a:rPr>
              <a:t>lgorithm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is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very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different</a:t>
            </a:r>
            <a:r>
              <a:rPr lang="fr-FR" sz="1200" dirty="0" smtClean="0">
                <a:solidFill>
                  <a:srgbClr val="102D69"/>
                </a:solidFill>
              </a:rPr>
              <a:t> to </a:t>
            </a:r>
            <a:r>
              <a:rPr lang="fr-FR" sz="1200" dirty="0" err="1" smtClean="0">
                <a:solidFill>
                  <a:srgbClr val="102D69"/>
                </a:solidFill>
              </a:rPr>
              <a:t>classical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algorithm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i="1" dirty="0" err="1" smtClean="0">
                <a:solidFill>
                  <a:srgbClr val="009EE0"/>
                </a:solidFill>
              </a:rPr>
              <a:t>because</a:t>
            </a:r>
            <a:r>
              <a:rPr lang="fr-FR" sz="1200" i="1" dirty="0" smtClean="0">
                <a:solidFill>
                  <a:srgbClr val="009EE0"/>
                </a:solidFill>
              </a:rPr>
              <a:t> of </a:t>
            </a:r>
            <a:r>
              <a:rPr lang="fr-FR" sz="1200" i="1" dirty="0" err="1" smtClean="0">
                <a:solidFill>
                  <a:srgbClr val="009EE0"/>
                </a:solidFill>
              </a:rPr>
              <a:t>its</a:t>
            </a:r>
            <a:r>
              <a:rPr lang="fr-FR" sz="1200" i="1" dirty="0" smtClean="0">
                <a:solidFill>
                  <a:srgbClr val="009EE0"/>
                </a:solidFill>
              </a:rPr>
              <a:t> </a:t>
            </a:r>
            <a:r>
              <a:rPr lang="fr-FR" sz="1200" i="1" dirty="0" err="1" smtClean="0">
                <a:solidFill>
                  <a:srgbClr val="009EE0"/>
                </a:solidFill>
              </a:rPr>
              <a:t>fundamental</a:t>
            </a:r>
            <a:r>
              <a:rPr lang="fr-FR" sz="1200" i="1" dirty="0" smtClean="0">
                <a:solidFill>
                  <a:srgbClr val="009EE0"/>
                </a:solidFill>
              </a:rPr>
              <a:t> change of how </a:t>
            </a:r>
            <a:r>
              <a:rPr lang="fr-FR" sz="1200" i="1" dirty="0" err="1" smtClean="0">
                <a:solidFill>
                  <a:srgbClr val="009EE0"/>
                </a:solidFill>
              </a:rPr>
              <a:t>we</a:t>
            </a:r>
            <a:r>
              <a:rPr lang="fr-FR" sz="1200" i="1" dirty="0" smtClean="0">
                <a:solidFill>
                  <a:srgbClr val="009EE0"/>
                </a:solidFill>
              </a:rPr>
              <a:t> </a:t>
            </a:r>
            <a:r>
              <a:rPr lang="fr-FR" sz="1200" i="1" dirty="0" err="1" smtClean="0">
                <a:solidFill>
                  <a:srgbClr val="009EE0"/>
                </a:solidFill>
              </a:rPr>
              <a:t>modelize</a:t>
            </a:r>
            <a:r>
              <a:rPr lang="fr-FR" sz="1200" i="1" dirty="0" smtClean="0">
                <a:solidFill>
                  <a:srgbClr val="009EE0"/>
                </a:solidFill>
              </a:rPr>
              <a:t> bits</a:t>
            </a:r>
            <a:endParaRPr lang="fr-FR" sz="1200" i="1" dirty="0">
              <a:solidFill>
                <a:srgbClr val="009EE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16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40004" y="557864"/>
            <a:ext cx="8064248" cy="41458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r-FR" i="1" dirty="0" err="1" smtClean="0">
                <a:solidFill>
                  <a:srgbClr val="009EE0"/>
                </a:solidFill>
              </a:rPr>
              <a:t>What</a:t>
            </a:r>
            <a:r>
              <a:rPr lang="fr-FR" i="1" dirty="0" smtClean="0">
                <a:solidFill>
                  <a:srgbClr val="009EE0"/>
                </a:solidFill>
              </a:rPr>
              <a:t> </a:t>
            </a:r>
            <a:r>
              <a:rPr lang="fr-FR" i="1" dirty="0" err="1" smtClean="0">
                <a:solidFill>
                  <a:srgbClr val="009EE0"/>
                </a:solidFill>
              </a:rPr>
              <a:t>does</a:t>
            </a:r>
            <a:r>
              <a:rPr lang="fr-FR" i="1" dirty="0" smtClean="0">
                <a:solidFill>
                  <a:srgbClr val="009EE0"/>
                </a:solidFill>
              </a:rPr>
              <a:t> </a:t>
            </a:r>
            <a:r>
              <a:rPr lang="fr-FR" i="1" dirty="0" err="1" smtClean="0">
                <a:solidFill>
                  <a:srgbClr val="009EE0"/>
                </a:solidFill>
              </a:rPr>
              <a:t>this</a:t>
            </a:r>
            <a:r>
              <a:rPr lang="fr-FR" i="1" dirty="0" smtClean="0">
                <a:solidFill>
                  <a:srgbClr val="009EE0"/>
                </a:solidFill>
              </a:rPr>
              <a:t> </a:t>
            </a:r>
            <a:r>
              <a:rPr lang="fr-FR" i="1" dirty="0" err="1" smtClean="0">
                <a:solidFill>
                  <a:srgbClr val="009EE0"/>
                </a:solidFill>
              </a:rPr>
              <a:t>means</a:t>
            </a:r>
            <a:r>
              <a:rPr lang="fr-FR" i="1" dirty="0" smtClean="0">
                <a:solidFill>
                  <a:srgbClr val="009EE0"/>
                </a:solidFill>
              </a:rPr>
              <a:t> </a:t>
            </a:r>
            <a:r>
              <a:rPr lang="fr-FR" i="1" dirty="0" err="1" smtClean="0">
                <a:solidFill>
                  <a:srgbClr val="009EE0"/>
                </a:solidFill>
              </a:rPr>
              <a:t>to us</a:t>
            </a:r>
            <a:r>
              <a:rPr lang="fr-FR" i="1" dirty="0" smtClean="0">
                <a:solidFill>
                  <a:srgbClr val="009EE0"/>
                </a:solidFill>
              </a:rPr>
              <a:t>?*</a:t>
            </a:r>
          </a:p>
          <a:p>
            <a:pPr>
              <a:lnSpc>
                <a:spcPct val="60000"/>
              </a:lnSpc>
            </a:pPr>
            <a:r>
              <a:rPr lang="fr-FR" sz="1050" i="1" dirty="0" smtClean="0">
                <a:solidFill>
                  <a:srgbClr val="009EE0"/>
                </a:solidFill>
              </a:rPr>
              <a:t>*</a:t>
            </a:r>
            <a:r>
              <a:rPr lang="fr-FR" sz="1050" i="1" dirty="0" err="1" smtClean="0">
                <a:solidFill>
                  <a:srgbClr val="009EE0"/>
                </a:solidFill>
              </a:rPr>
              <a:t>it’s</a:t>
            </a:r>
            <a:r>
              <a:rPr lang="fr-FR" sz="1050" i="1" dirty="0" smtClean="0">
                <a:solidFill>
                  <a:srgbClr val="009EE0"/>
                </a:solidFill>
              </a:rPr>
              <a:t> </a:t>
            </a:r>
            <a:r>
              <a:rPr lang="fr-FR" sz="1050" i="1" dirty="0" err="1" smtClean="0">
                <a:solidFill>
                  <a:srgbClr val="009EE0"/>
                </a:solidFill>
              </a:rPr>
              <a:t>only</a:t>
            </a:r>
            <a:r>
              <a:rPr lang="fr-FR" sz="1050" i="1" dirty="0" smtClean="0">
                <a:solidFill>
                  <a:srgbClr val="009EE0"/>
                </a:solidFill>
              </a:rPr>
              <a:t> </a:t>
            </a:r>
            <a:r>
              <a:rPr lang="fr-FR" sz="1050" i="1" dirty="0" err="1" smtClean="0">
                <a:solidFill>
                  <a:srgbClr val="009EE0"/>
                </a:solidFill>
              </a:rPr>
              <a:t>my</a:t>
            </a:r>
            <a:r>
              <a:rPr lang="fr-FR" sz="1050" i="1" dirty="0" smtClean="0">
                <a:solidFill>
                  <a:srgbClr val="009EE0"/>
                </a:solidFill>
              </a:rPr>
              <a:t> </a:t>
            </a:r>
            <a:r>
              <a:rPr lang="fr-FR" sz="1050" i="1" dirty="0" err="1" smtClean="0">
                <a:solidFill>
                  <a:srgbClr val="009EE0"/>
                </a:solidFill>
              </a:rPr>
              <a:t>very</a:t>
            </a:r>
            <a:r>
              <a:rPr lang="fr-FR" sz="1050" i="1" dirty="0" smtClean="0">
                <a:solidFill>
                  <a:srgbClr val="009EE0"/>
                </a:solidFill>
              </a:rPr>
              <a:t> </a:t>
            </a:r>
            <a:r>
              <a:rPr lang="fr-FR" sz="1050" i="1" dirty="0" err="1" smtClean="0">
                <a:solidFill>
                  <a:srgbClr val="009EE0"/>
                </a:solidFill>
              </a:rPr>
              <a:t>limited</a:t>
            </a:r>
            <a:r>
              <a:rPr lang="fr-FR" sz="1050" i="1" dirty="0" smtClean="0">
                <a:solidFill>
                  <a:srgbClr val="009EE0"/>
                </a:solidFill>
              </a:rPr>
              <a:t> points of </a:t>
            </a:r>
            <a:r>
              <a:rPr lang="fr-FR" sz="1050" i="1" dirty="0" err="1" smtClean="0">
                <a:solidFill>
                  <a:srgbClr val="009EE0"/>
                </a:solidFill>
              </a:rPr>
              <a:t>views</a:t>
            </a:r>
            <a:endParaRPr lang="en-US" sz="1050" i="1" dirty="0">
              <a:solidFill>
                <a:srgbClr val="009E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577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4" y="141707"/>
            <a:ext cx="8063999" cy="387493"/>
          </a:xfrm>
        </p:spPr>
        <p:txBody>
          <a:bodyPr/>
          <a:lstStyle/>
          <a:p>
            <a:r>
              <a:rPr lang="en-US" dirty="0">
                <a:solidFill>
                  <a:srgbClr val="102D69"/>
                </a:solidFill>
              </a:rPr>
              <a:t>Quadratic Unconstrained Binary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93" y="963385"/>
            <a:ext cx="8425543" cy="5119007"/>
          </a:xfrm>
        </p:spPr>
        <p:txBody>
          <a:bodyPr/>
          <a:lstStyle/>
          <a:p>
            <a:pPr marL="6351" indent="0">
              <a:buNone/>
            </a:pPr>
            <a:r>
              <a:rPr lang="fr-FR" sz="1200" b="1" dirty="0" err="1" smtClean="0">
                <a:solidFill>
                  <a:srgbClr val="102D69"/>
                </a:solidFill>
              </a:rPr>
              <a:t>Variational</a:t>
            </a:r>
            <a:r>
              <a:rPr lang="fr-FR" sz="1200" b="1" dirty="0" smtClean="0">
                <a:solidFill>
                  <a:srgbClr val="102D69"/>
                </a:solidFill>
              </a:rPr>
              <a:t> Quantum Machine Learning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200" b="1" dirty="0" err="1" smtClean="0"/>
              <a:t>Context</a:t>
            </a:r>
            <a:r>
              <a:rPr lang="fr-FR" sz="1200" b="1" dirty="0" smtClean="0"/>
              <a:t>:</a:t>
            </a:r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100" b="1" dirty="0" err="1" smtClean="0">
                <a:solidFill>
                  <a:srgbClr val="009EE0"/>
                </a:solidFill>
              </a:rPr>
              <a:t>Dataset</a:t>
            </a:r>
            <a:r>
              <a:rPr lang="fr-FR" sz="1100" dirty="0"/>
              <a:t>: </a:t>
            </a:r>
            <a:r>
              <a:rPr lang="fr-FR" sz="1100" b="1" dirty="0" err="1">
                <a:solidFill>
                  <a:srgbClr val="009EE0"/>
                </a:solidFill>
              </a:rPr>
              <a:t>Credit</a:t>
            </a:r>
            <a:r>
              <a:rPr lang="fr-FR" sz="1100" b="1" dirty="0">
                <a:solidFill>
                  <a:srgbClr val="009EE0"/>
                </a:solidFill>
              </a:rPr>
              <a:t> </a:t>
            </a:r>
            <a:r>
              <a:rPr lang="fr-FR" sz="1100" b="1" dirty="0" err="1" smtClean="0">
                <a:solidFill>
                  <a:srgbClr val="009EE0"/>
                </a:solidFill>
              </a:rPr>
              <a:t>Scoring</a:t>
            </a:r>
            <a:r>
              <a:rPr lang="fr-FR" sz="1100" dirty="0" smtClean="0"/>
              <a:t> </a:t>
            </a:r>
            <a:r>
              <a:rPr lang="fr-FR" sz="1100" dirty="0" err="1" smtClean="0">
                <a:solidFill>
                  <a:srgbClr val="102D69"/>
                </a:solidFill>
              </a:rPr>
              <a:t>fro</a:t>
            </a:r>
            <a:r>
              <a:rPr lang="fr-FR" sz="1100" dirty="0" err="1">
                <a:solidFill>
                  <a:srgbClr val="102D69"/>
                </a:solidFill>
              </a:rPr>
              <a:t>m</a:t>
            </a:r>
            <a:r>
              <a:rPr lang="fr-FR" sz="1100" dirty="0" smtClean="0">
                <a:solidFill>
                  <a:srgbClr val="102D69"/>
                </a:solidFill>
              </a:rPr>
              <a:t> </a:t>
            </a:r>
            <a:r>
              <a:rPr lang="fr-FR" sz="1100" b="1" dirty="0">
                <a:solidFill>
                  <a:srgbClr val="102D69"/>
                </a:solidFill>
              </a:rPr>
              <a:t>90K Instance x 150 </a:t>
            </a:r>
            <a:r>
              <a:rPr lang="fr-FR" sz="1100" b="1" dirty="0" err="1">
                <a:solidFill>
                  <a:srgbClr val="102D69"/>
                </a:solidFill>
              </a:rPr>
              <a:t>features</a:t>
            </a:r>
            <a:r>
              <a:rPr lang="fr-FR" sz="1100" dirty="0">
                <a:solidFill>
                  <a:srgbClr val="102D69"/>
                </a:solidFill>
              </a:rPr>
              <a:t> of </a:t>
            </a:r>
            <a:r>
              <a:rPr lang="fr-FR" sz="1100" b="1" dirty="0">
                <a:solidFill>
                  <a:srgbClr val="102D69"/>
                </a:solidFill>
              </a:rPr>
              <a:t>20 </a:t>
            </a:r>
            <a:r>
              <a:rPr lang="fr-FR" sz="1100" b="1" dirty="0" err="1">
                <a:solidFill>
                  <a:srgbClr val="102D69"/>
                </a:solidFill>
              </a:rPr>
              <a:t>years</a:t>
            </a:r>
            <a:r>
              <a:rPr lang="fr-FR" sz="1100" b="1" dirty="0">
                <a:solidFill>
                  <a:srgbClr val="102D69"/>
                </a:solidFill>
              </a:rPr>
              <a:t> data on </a:t>
            </a:r>
            <a:r>
              <a:rPr lang="fr-FR" sz="1100" b="1" dirty="0" err="1">
                <a:solidFill>
                  <a:srgbClr val="102D69"/>
                </a:solidFill>
              </a:rPr>
              <a:t>credit</a:t>
            </a:r>
            <a:r>
              <a:rPr lang="fr-FR" sz="1100" b="1" dirty="0">
                <a:solidFill>
                  <a:srgbClr val="102D69"/>
                </a:solidFill>
              </a:rPr>
              <a:t> ratings</a:t>
            </a:r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100" b="1" dirty="0" smtClean="0">
                <a:solidFill>
                  <a:srgbClr val="009EE0"/>
                </a:solidFill>
              </a:rPr>
              <a:t>Main Objective</a:t>
            </a:r>
            <a:r>
              <a:rPr lang="fr-FR" sz="1100" dirty="0" smtClean="0"/>
              <a:t>: </a:t>
            </a:r>
            <a:r>
              <a:rPr lang="fr-FR" sz="1100" dirty="0" err="1" smtClean="0">
                <a:solidFill>
                  <a:srgbClr val="102D69"/>
                </a:solidFill>
              </a:rPr>
              <a:t>Prediction</a:t>
            </a:r>
            <a:r>
              <a:rPr lang="fr-FR" sz="1100" dirty="0" smtClean="0">
                <a:solidFill>
                  <a:srgbClr val="102D69"/>
                </a:solidFill>
              </a:rPr>
              <a:t> of Fallen Ange</a:t>
            </a:r>
            <a:r>
              <a:rPr lang="fr-FR" sz="1100" dirty="0" smtClean="0"/>
              <a:t>l: </a:t>
            </a:r>
            <a:r>
              <a:rPr lang="fr-FR" sz="1100" b="1" dirty="0" err="1" smtClean="0">
                <a:solidFill>
                  <a:srgbClr val="009EE0"/>
                </a:solidFill>
              </a:rPr>
              <a:t>proba</a:t>
            </a:r>
            <a:r>
              <a:rPr lang="fr-FR" sz="1100" b="1" dirty="0" smtClean="0">
                <a:solidFill>
                  <a:srgbClr val="009EE0"/>
                </a:solidFill>
              </a:rPr>
              <a:t> of </a:t>
            </a:r>
            <a:r>
              <a:rPr lang="fr-FR" sz="1100" b="1" dirty="0" err="1" smtClean="0">
                <a:solidFill>
                  <a:srgbClr val="009EE0"/>
                </a:solidFill>
              </a:rPr>
              <a:t>downgrade</a:t>
            </a:r>
            <a:r>
              <a:rPr lang="fr-FR" sz="1100" b="1" dirty="0" smtClean="0">
                <a:solidFill>
                  <a:srgbClr val="009EE0"/>
                </a:solidFill>
              </a:rPr>
              <a:t> of </a:t>
            </a:r>
            <a:r>
              <a:rPr lang="fr-FR" sz="1100" b="1" dirty="0" err="1" smtClean="0">
                <a:solidFill>
                  <a:srgbClr val="009EE0"/>
                </a:solidFill>
              </a:rPr>
              <a:t>Credit</a:t>
            </a:r>
            <a:r>
              <a:rPr lang="fr-FR" sz="1100" b="1" dirty="0" smtClean="0">
                <a:solidFill>
                  <a:srgbClr val="009EE0"/>
                </a:solidFill>
              </a:rPr>
              <a:t> Rating Notes</a:t>
            </a:r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100" b="1" dirty="0" err="1" smtClean="0">
                <a:solidFill>
                  <a:srgbClr val="009EE0"/>
                </a:solidFill>
              </a:rPr>
              <a:t>Sub</a:t>
            </a:r>
            <a:r>
              <a:rPr lang="fr-FR" sz="1100" b="1" dirty="0" smtClean="0">
                <a:solidFill>
                  <a:srgbClr val="009EE0"/>
                </a:solidFill>
              </a:rPr>
              <a:t>-objective</a:t>
            </a:r>
            <a:r>
              <a:rPr lang="fr-FR" sz="1100" dirty="0" smtClean="0"/>
              <a:t>: </a:t>
            </a:r>
            <a:r>
              <a:rPr lang="fr-FR" sz="1100" dirty="0">
                <a:solidFill>
                  <a:srgbClr val="009EE0"/>
                </a:solidFill>
              </a:rPr>
              <a:t>AI </a:t>
            </a:r>
            <a:r>
              <a:rPr lang="fr-FR" sz="1100" dirty="0" err="1" smtClean="0">
                <a:solidFill>
                  <a:srgbClr val="009EE0"/>
                </a:solidFill>
              </a:rPr>
              <a:t>Explainability</a:t>
            </a:r>
            <a:endParaRPr lang="fr-FR" sz="1100" dirty="0" smtClean="0">
              <a:solidFill>
                <a:srgbClr val="009EE0"/>
              </a:solidFill>
            </a:endParaRPr>
          </a:p>
          <a:p>
            <a:pPr lvl="2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050" b="1" dirty="0" err="1" smtClean="0">
                <a:solidFill>
                  <a:srgbClr val="102D69"/>
                </a:solidFill>
              </a:rPr>
              <a:t>Classical</a:t>
            </a:r>
            <a:r>
              <a:rPr lang="fr-FR" sz="1050" b="1" dirty="0" smtClean="0">
                <a:solidFill>
                  <a:srgbClr val="102D69"/>
                </a:solidFill>
              </a:rPr>
              <a:t> Solution: </a:t>
            </a:r>
            <a:r>
              <a:rPr lang="fr-FR" sz="1050" b="1" dirty="0" err="1" smtClean="0">
                <a:solidFill>
                  <a:srgbClr val="102D69"/>
                </a:solidFill>
              </a:rPr>
              <a:t>Random</a:t>
            </a:r>
            <a:r>
              <a:rPr lang="fr-FR" sz="1050" b="1" dirty="0" smtClean="0">
                <a:solidFill>
                  <a:srgbClr val="102D69"/>
                </a:solidFill>
              </a:rPr>
              <a:t> Forest of 1200 </a:t>
            </a:r>
            <a:r>
              <a:rPr lang="fr-FR" sz="1050" b="1" dirty="0" err="1" smtClean="0">
                <a:solidFill>
                  <a:srgbClr val="102D69"/>
                </a:solidFill>
              </a:rPr>
              <a:t>trees</a:t>
            </a:r>
            <a:r>
              <a:rPr lang="fr-FR" sz="1050" b="1" dirty="0" smtClean="0">
                <a:solidFill>
                  <a:srgbClr val="102D69"/>
                </a:solidFill>
              </a:rPr>
              <a:t> </a:t>
            </a:r>
            <a:r>
              <a:rPr lang="fr-FR" sz="1050" dirty="0" smtClean="0"/>
              <a:t>=&gt; </a:t>
            </a:r>
            <a:r>
              <a:rPr lang="fr-FR" sz="1050" b="1" dirty="0" smtClean="0">
                <a:solidFill>
                  <a:srgbClr val="00B050"/>
                </a:solidFill>
              </a:rPr>
              <a:t>good </a:t>
            </a:r>
            <a:r>
              <a:rPr lang="fr-FR" sz="1050" b="1" dirty="0" err="1" smtClean="0">
                <a:solidFill>
                  <a:srgbClr val="00B050"/>
                </a:solidFill>
              </a:rPr>
              <a:t>prediction</a:t>
            </a:r>
            <a:r>
              <a:rPr lang="fr-FR" sz="1050" dirty="0" smtClean="0"/>
              <a:t>, </a:t>
            </a:r>
            <a:r>
              <a:rPr lang="fr-FR" sz="1050" dirty="0" smtClean="0">
                <a:solidFill>
                  <a:srgbClr val="FF0000"/>
                </a:solidFill>
              </a:rPr>
              <a:t>long to train</a:t>
            </a:r>
            <a:r>
              <a:rPr lang="fr-FR" sz="1050" dirty="0" smtClean="0"/>
              <a:t>: </a:t>
            </a:r>
            <a:r>
              <a:rPr lang="fr-FR" sz="1050" dirty="0" smtClean="0">
                <a:solidFill>
                  <a:srgbClr val="102D69"/>
                </a:solidFill>
              </a:rPr>
              <a:t>3h on CPU (no info on hardware), </a:t>
            </a:r>
            <a:r>
              <a:rPr lang="fr-FR" sz="1050" dirty="0">
                <a:solidFill>
                  <a:srgbClr val="FF0000"/>
                </a:solidFill>
              </a:rPr>
              <a:t>long to </a:t>
            </a:r>
            <a:r>
              <a:rPr lang="fr-FR" sz="1050" dirty="0" err="1" smtClean="0">
                <a:solidFill>
                  <a:srgbClr val="FF0000"/>
                </a:solidFill>
              </a:rPr>
              <a:t>predict</a:t>
            </a:r>
            <a:r>
              <a:rPr lang="fr-FR" sz="1050" dirty="0" smtClean="0">
                <a:solidFill>
                  <a:srgbClr val="FF0000"/>
                </a:solidFill>
              </a:rPr>
              <a:t>, </a:t>
            </a:r>
            <a:r>
              <a:rPr lang="fr-FR" sz="1050" dirty="0" err="1" smtClean="0">
                <a:solidFill>
                  <a:srgbClr val="FF0000"/>
                </a:solidFill>
              </a:rPr>
              <a:t>low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explanability</a:t>
            </a:r>
            <a:endParaRPr lang="fr-FR" sz="1050" dirty="0" smtClean="0"/>
          </a:p>
          <a:p>
            <a:pPr lvl="2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050" b="1" dirty="0" smtClean="0">
                <a:solidFill>
                  <a:srgbClr val="102D69"/>
                </a:solidFill>
              </a:rPr>
              <a:t>Quantum Solution</a:t>
            </a:r>
            <a:r>
              <a:rPr lang="fr-FR" sz="1050" dirty="0" smtClean="0">
                <a:solidFill>
                  <a:srgbClr val="102D69"/>
                </a:solidFill>
              </a:rPr>
              <a:t>: </a:t>
            </a:r>
            <a:r>
              <a:rPr lang="fr-FR" sz="1050" b="1" dirty="0" err="1" smtClean="0">
                <a:solidFill>
                  <a:srgbClr val="102D69"/>
                </a:solidFill>
              </a:rPr>
              <a:t>Qboost</a:t>
            </a:r>
            <a:r>
              <a:rPr lang="fr-FR" sz="1050" b="1" dirty="0" smtClean="0">
                <a:solidFill>
                  <a:srgbClr val="102D69"/>
                </a:solidFill>
              </a:rPr>
              <a:t> of DT and/or </a:t>
            </a:r>
            <a:r>
              <a:rPr lang="fr-FR" sz="1050" b="1" dirty="0" err="1" smtClean="0">
                <a:solidFill>
                  <a:srgbClr val="102D69"/>
                </a:solidFill>
              </a:rPr>
              <a:t>knn</a:t>
            </a:r>
            <a:r>
              <a:rPr lang="fr-FR" sz="1050" b="1" dirty="0">
                <a:solidFill>
                  <a:srgbClr val="00B050"/>
                </a:solidFill>
              </a:rPr>
              <a:t>:</a:t>
            </a:r>
            <a:r>
              <a:rPr lang="fr-FR" sz="1050" b="1" dirty="0" smtClean="0">
                <a:solidFill>
                  <a:srgbClr val="00B050"/>
                </a:solidFill>
              </a:rPr>
              <a:t> </a:t>
            </a:r>
            <a:r>
              <a:rPr lang="fr-FR" sz="1050" dirty="0" smtClean="0">
                <a:solidFill>
                  <a:srgbClr val="102D69"/>
                </a:solidFill>
              </a:rPr>
              <a:t>Extra MIP to </a:t>
            </a:r>
            <a:r>
              <a:rPr lang="fr-FR" sz="1050" dirty="0" err="1" smtClean="0">
                <a:solidFill>
                  <a:srgbClr val="102D69"/>
                </a:solidFill>
              </a:rPr>
              <a:t>reduce</a:t>
            </a:r>
            <a:r>
              <a:rPr lang="fr-FR" sz="1050" dirty="0" smtClean="0">
                <a:solidFill>
                  <a:srgbClr val="102D69"/>
                </a:solidFill>
              </a:rPr>
              <a:t> the </a:t>
            </a:r>
            <a:r>
              <a:rPr lang="fr-FR" sz="1050" dirty="0" err="1" smtClean="0">
                <a:solidFill>
                  <a:srgbClr val="102D69"/>
                </a:solidFill>
              </a:rPr>
              <a:t>number</a:t>
            </a:r>
            <a:r>
              <a:rPr lang="fr-FR" sz="1050" dirty="0" smtClean="0">
                <a:solidFill>
                  <a:srgbClr val="102D69"/>
                </a:solidFill>
              </a:rPr>
              <a:t> of </a:t>
            </a:r>
            <a:r>
              <a:rPr lang="fr-FR" sz="1050" dirty="0" err="1" smtClean="0">
                <a:solidFill>
                  <a:srgbClr val="102D69"/>
                </a:solidFill>
              </a:rPr>
              <a:t>Trees</a:t>
            </a:r>
            <a:r>
              <a:rPr lang="fr-FR" sz="1050" dirty="0" smtClean="0">
                <a:solidFill>
                  <a:srgbClr val="102D69"/>
                </a:solidFill>
              </a:rPr>
              <a:t> </a:t>
            </a:r>
            <a:r>
              <a:rPr lang="fr-FR" sz="1050" dirty="0"/>
              <a:t>=&gt; </a:t>
            </a:r>
            <a:r>
              <a:rPr lang="fr-FR" sz="1050" b="1" dirty="0" err="1">
                <a:solidFill>
                  <a:srgbClr val="00B050"/>
                </a:solidFill>
              </a:rPr>
              <a:t>slightly</a:t>
            </a:r>
            <a:r>
              <a:rPr lang="fr-FR" sz="1050" b="1" dirty="0">
                <a:solidFill>
                  <a:srgbClr val="00B050"/>
                </a:solidFill>
              </a:rPr>
              <a:t> </a:t>
            </a:r>
            <a:r>
              <a:rPr lang="fr-FR" sz="1050" b="1" dirty="0" err="1">
                <a:solidFill>
                  <a:srgbClr val="00B050"/>
                </a:solidFill>
              </a:rPr>
              <a:t>improve</a:t>
            </a:r>
            <a:r>
              <a:rPr lang="fr-FR" sz="1050" b="1" dirty="0">
                <a:solidFill>
                  <a:srgbClr val="00B050"/>
                </a:solidFill>
              </a:rPr>
              <a:t> the </a:t>
            </a:r>
            <a:r>
              <a:rPr lang="fr-FR" sz="1050" b="1" dirty="0" err="1" smtClean="0">
                <a:solidFill>
                  <a:srgbClr val="00B050"/>
                </a:solidFill>
              </a:rPr>
              <a:t>prediction</a:t>
            </a:r>
            <a:r>
              <a:rPr lang="fr-FR" sz="1050" b="1" dirty="0" smtClean="0">
                <a:solidFill>
                  <a:srgbClr val="00B050"/>
                </a:solidFill>
              </a:rPr>
              <a:t>, </a:t>
            </a:r>
            <a:r>
              <a:rPr lang="fr-FR" sz="1050" dirty="0" err="1">
                <a:solidFill>
                  <a:srgbClr val="102D69"/>
                </a:solidFill>
              </a:rPr>
              <a:t>largely</a:t>
            </a:r>
            <a:r>
              <a:rPr lang="fr-FR" sz="1050" dirty="0">
                <a:solidFill>
                  <a:srgbClr val="102D69"/>
                </a:solidFill>
              </a:rPr>
              <a:t> </a:t>
            </a:r>
            <a:r>
              <a:rPr lang="fr-FR" sz="1050" dirty="0" err="1">
                <a:solidFill>
                  <a:srgbClr val="102D69"/>
                </a:solidFill>
              </a:rPr>
              <a:t>reduce</a:t>
            </a:r>
            <a:r>
              <a:rPr lang="fr-FR" sz="1050" dirty="0">
                <a:solidFill>
                  <a:srgbClr val="102D69"/>
                </a:solidFill>
              </a:rPr>
              <a:t> the </a:t>
            </a:r>
            <a:r>
              <a:rPr lang="fr-FR" sz="1050" dirty="0" err="1">
                <a:solidFill>
                  <a:srgbClr val="102D69"/>
                </a:solidFill>
              </a:rPr>
              <a:t>number</a:t>
            </a:r>
            <a:r>
              <a:rPr lang="fr-FR" sz="1050" dirty="0">
                <a:solidFill>
                  <a:srgbClr val="102D69"/>
                </a:solidFill>
              </a:rPr>
              <a:t> of </a:t>
            </a:r>
            <a:r>
              <a:rPr lang="fr-FR" sz="1050" dirty="0" err="1">
                <a:solidFill>
                  <a:srgbClr val="102D69"/>
                </a:solidFill>
              </a:rPr>
              <a:t>trees</a:t>
            </a:r>
            <a:r>
              <a:rPr lang="fr-FR" sz="1050" dirty="0">
                <a:solidFill>
                  <a:srgbClr val="102D69"/>
                </a:solidFill>
              </a:rPr>
              <a:t> </a:t>
            </a:r>
            <a:r>
              <a:rPr lang="fr-FR" sz="1050" dirty="0" err="1">
                <a:solidFill>
                  <a:srgbClr val="102D69"/>
                </a:solidFill>
              </a:rPr>
              <a:t>from</a:t>
            </a:r>
            <a:r>
              <a:rPr lang="fr-FR" sz="1050" dirty="0">
                <a:solidFill>
                  <a:srgbClr val="102D69"/>
                </a:solidFill>
              </a:rPr>
              <a:t> 1200 to 50</a:t>
            </a:r>
            <a:r>
              <a:rPr lang="fr-FR" sz="1050" dirty="0"/>
              <a:t>, </a:t>
            </a:r>
            <a:r>
              <a:rPr lang="fr-FR" sz="1050" b="1" dirty="0" err="1" smtClean="0">
                <a:solidFill>
                  <a:srgbClr val="00B050"/>
                </a:solidFill>
              </a:rPr>
              <a:t>hence</a:t>
            </a:r>
            <a:r>
              <a:rPr lang="fr-FR" sz="1050" b="1" dirty="0" smtClean="0">
                <a:solidFill>
                  <a:srgbClr val="00B050"/>
                </a:solidFill>
              </a:rPr>
              <a:t> </a:t>
            </a:r>
            <a:r>
              <a:rPr lang="fr-FR" sz="1050" b="1" dirty="0" err="1" smtClean="0">
                <a:solidFill>
                  <a:srgbClr val="00B050"/>
                </a:solidFill>
              </a:rPr>
              <a:t>greatly</a:t>
            </a:r>
            <a:r>
              <a:rPr lang="fr-FR" sz="1050" b="1" dirty="0" smtClean="0">
                <a:solidFill>
                  <a:srgbClr val="00B050"/>
                </a:solidFill>
              </a:rPr>
              <a:t> </a:t>
            </a:r>
            <a:r>
              <a:rPr lang="fr-FR" sz="1050" b="1" dirty="0" err="1" smtClean="0">
                <a:solidFill>
                  <a:srgbClr val="00B050"/>
                </a:solidFill>
              </a:rPr>
              <a:t>improve</a:t>
            </a:r>
            <a:r>
              <a:rPr lang="fr-FR" sz="1050" b="1" dirty="0" smtClean="0">
                <a:solidFill>
                  <a:srgbClr val="00B050"/>
                </a:solidFill>
              </a:rPr>
              <a:t> AI </a:t>
            </a:r>
            <a:r>
              <a:rPr lang="fr-FR" sz="1050" b="1" dirty="0" err="1" smtClean="0">
                <a:solidFill>
                  <a:srgbClr val="00B050"/>
                </a:solidFill>
              </a:rPr>
              <a:t>explanability</a:t>
            </a:r>
            <a:r>
              <a:rPr lang="fr-FR" sz="1050" b="1" dirty="0" smtClean="0">
                <a:solidFill>
                  <a:srgbClr val="00B050"/>
                </a:solidFill>
              </a:rPr>
              <a:t>.</a:t>
            </a:r>
            <a:endParaRPr lang="fr-FR" sz="1050" dirty="0"/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200" b="1" dirty="0" smtClean="0"/>
              <a:t>Contribution:</a:t>
            </a:r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100" dirty="0" smtClean="0">
                <a:solidFill>
                  <a:srgbClr val="102D69"/>
                </a:solidFill>
              </a:rPr>
              <a:t>MIP </a:t>
            </a:r>
            <a:r>
              <a:rPr lang="fr-FR" sz="1100" dirty="0" err="1" smtClean="0">
                <a:solidFill>
                  <a:srgbClr val="102D69"/>
                </a:solidFill>
              </a:rPr>
              <a:t>which</a:t>
            </a:r>
            <a:r>
              <a:rPr lang="fr-FR" sz="1100" dirty="0" smtClean="0">
                <a:solidFill>
                  <a:srgbClr val="102D69"/>
                </a:solidFill>
              </a:rPr>
              <a:t> </a:t>
            </a:r>
            <a:r>
              <a:rPr lang="fr-FR" sz="1100" dirty="0" err="1" smtClean="0">
                <a:solidFill>
                  <a:srgbClr val="102D69"/>
                </a:solidFill>
              </a:rPr>
              <a:t>is</a:t>
            </a:r>
            <a:r>
              <a:rPr lang="fr-FR" sz="1100" dirty="0" smtClean="0">
                <a:solidFill>
                  <a:srgbClr val="102D69"/>
                </a:solidFill>
              </a:rPr>
              <a:t> NP-Hard, </a:t>
            </a:r>
            <a:r>
              <a:rPr lang="fr-FR" sz="1100" dirty="0" err="1" smtClean="0">
                <a:solidFill>
                  <a:srgbClr val="102D69"/>
                </a:solidFill>
              </a:rPr>
              <a:t>is</a:t>
            </a:r>
            <a:r>
              <a:rPr lang="fr-FR" sz="1100" dirty="0" smtClean="0">
                <a:solidFill>
                  <a:srgbClr val="102D69"/>
                </a:solidFill>
              </a:rPr>
              <a:t> nature </a:t>
            </a:r>
            <a:r>
              <a:rPr lang="fr-FR" sz="1100" dirty="0" err="1" smtClean="0">
                <a:solidFill>
                  <a:srgbClr val="102D69"/>
                </a:solidFill>
              </a:rPr>
              <a:t>problem</a:t>
            </a:r>
            <a:r>
              <a:rPr lang="fr-FR" sz="1100" dirty="0" smtClean="0">
                <a:solidFill>
                  <a:srgbClr val="102D69"/>
                </a:solidFill>
              </a:rPr>
              <a:t> in Quantum </a:t>
            </a:r>
            <a:r>
              <a:rPr lang="fr-FR" sz="1100" dirty="0" err="1" smtClean="0">
                <a:solidFill>
                  <a:srgbClr val="102D69"/>
                </a:solidFill>
              </a:rPr>
              <a:t>Computing</a:t>
            </a:r>
            <a:endParaRPr lang="fr-FR" sz="1100" dirty="0" smtClean="0">
              <a:solidFill>
                <a:srgbClr val="102D69"/>
              </a:solidFill>
            </a:endParaRPr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100" dirty="0" err="1" smtClean="0"/>
              <a:t>With</a:t>
            </a:r>
            <a:r>
              <a:rPr lang="fr-FR" sz="1100" dirty="0" smtClean="0"/>
              <a:t> </a:t>
            </a:r>
            <a:r>
              <a:rPr lang="fr-FR" sz="1100" dirty="0" err="1" smtClean="0">
                <a:solidFill>
                  <a:srgbClr val="009EE0"/>
                </a:solidFill>
              </a:rPr>
              <a:t>only</a:t>
            </a:r>
            <a:r>
              <a:rPr lang="fr-FR" sz="1100" dirty="0" smtClean="0">
                <a:solidFill>
                  <a:srgbClr val="009EE0"/>
                </a:solidFill>
              </a:rPr>
              <a:t> 60qubits &amp; </a:t>
            </a:r>
            <a:r>
              <a:rPr lang="fr-FR" sz="1100" dirty="0" err="1" smtClean="0">
                <a:solidFill>
                  <a:srgbClr val="009EE0"/>
                </a:solidFill>
              </a:rPr>
              <a:t>variational</a:t>
            </a:r>
            <a:r>
              <a:rPr lang="fr-FR" sz="1100" dirty="0" smtClean="0">
                <a:solidFill>
                  <a:srgbClr val="009EE0"/>
                </a:solidFill>
              </a:rPr>
              <a:t> </a:t>
            </a:r>
            <a:r>
              <a:rPr lang="fr-FR" sz="1100" dirty="0" err="1" smtClean="0">
                <a:solidFill>
                  <a:srgbClr val="009EE0"/>
                </a:solidFill>
              </a:rPr>
              <a:t>approach</a:t>
            </a:r>
            <a:r>
              <a:rPr lang="fr-FR" sz="1100" dirty="0"/>
              <a:t>,</a:t>
            </a:r>
            <a:r>
              <a:rPr lang="fr-FR" sz="1100" dirty="0" smtClean="0"/>
              <a:t> </a:t>
            </a:r>
            <a:r>
              <a:rPr lang="fr-FR" sz="1100" dirty="0" smtClean="0">
                <a:solidFill>
                  <a:srgbClr val="009EE0"/>
                </a:solidFill>
              </a:rPr>
              <a:t>QPU </a:t>
            </a:r>
            <a:r>
              <a:rPr lang="fr-FR" sz="1100" dirty="0" err="1" smtClean="0">
                <a:solidFill>
                  <a:srgbClr val="009EE0"/>
                </a:solidFill>
              </a:rPr>
              <a:t>can</a:t>
            </a:r>
            <a:r>
              <a:rPr lang="fr-FR" sz="1100" dirty="0" smtClean="0">
                <a:solidFill>
                  <a:srgbClr val="009EE0"/>
                </a:solidFill>
              </a:rPr>
              <a:t> exploite </a:t>
            </a:r>
            <a:r>
              <a:rPr lang="fr-FR" sz="1100" dirty="0" err="1" smtClean="0">
                <a:solidFill>
                  <a:srgbClr val="009EE0"/>
                </a:solidFill>
              </a:rPr>
              <a:t>larger</a:t>
            </a:r>
            <a:r>
              <a:rPr lang="fr-FR" sz="1100" dirty="0" smtClean="0">
                <a:solidFill>
                  <a:srgbClr val="009EE0"/>
                </a:solidFill>
              </a:rPr>
              <a:t> solution </a:t>
            </a:r>
            <a:r>
              <a:rPr lang="fr-FR" sz="1100" dirty="0" err="1" smtClean="0">
                <a:solidFill>
                  <a:srgbClr val="009EE0"/>
                </a:solidFill>
              </a:rPr>
              <a:t>space</a:t>
            </a:r>
            <a:r>
              <a:rPr lang="fr-FR" sz="1100" dirty="0" smtClean="0">
                <a:solidFill>
                  <a:srgbClr val="009EE0"/>
                </a:solidFill>
              </a:rPr>
              <a:t> to </a:t>
            </a:r>
            <a:r>
              <a:rPr lang="fr-FR" sz="1100" dirty="0" err="1" smtClean="0">
                <a:solidFill>
                  <a:srgbClr val="009EE0"/>
                </a:solidFill>
              </a:rPr>
              <a:t>find</a:t>
            </a:r>
            <a:r>
              <a:rPr lang="fr-FR" sz="1100" dirty="0" smtClean="0">
                <a:solidFill>
                  <a:srgbClr val="009EE0"/>
                </a:solidFill>
              </a:rPr>
              <a:t> </a:t>
            </a:r>
            <a:r>
              <a:rPr lang="fr-FR" sz="1100" dirty="0" err="1" smtClean="0">
                <a:solidFill>
                  <a:srgbClr val="009EE0"/>
                </a:solidFill>
              </a:rPr>
              <a:t>better</a:t>
            </a:r>
            <a:r>
              <a:rPr lang="fr-FR" sz="1100" dirty="0" smtClean="0">
                <a:solidFill>
                  <a:srgbClr val="009EE0"/>
                </a:solidFill>
              </a:rPr>
              <a:t> </a:t>
            </a:r>
            <a:r>
              <a:rPr lang="fr-FR" sz="1100" dirty="0" err="1" smtClean="0">
                <a:solidFill>
                  <a:srgbClr val="009EE0"/>
                </a:solidFill>
              </a:rPr>
              <a:t>Random</a:t>
            </a:r>
            <a:r>
              <a:rPr lang="fr-FR" sz="1100" dirty="0" smtClean="0">
                <a:solidFill>
                  <a:srgbClr val="009EE0"/>
                </a:solidFill>
              </a:rPr>
              <a:t> Forest </a:t>
            </a:r>
            <a:r>
              <a:rPr lang="fr-FR" sz="1100" dirty="0" err="1" smtClean="0">
                <a:solidFill>
                  <a:srgbClr val="009EE0"/>
                </a:solidFill>
              </a:rPr>
              <a:t>Weighting</a:t>
            </a:r>
            <a:r>
              <a:rPr lang="fr-FR" sz="1100" dirty="0" smtClean="0">
                <a:solidFill>
                  <a:srgbClr val="009EE0"/>
                </a:solidFill>
              </a:rPr>
              <a:t> </a:t>
            </a:r>
            <a:r>
              <a:rPr lang="fr-FR" sz="1100" dirty="0" smtClean="0"/>
              <a:t>(</a:t>
            </a:r>
            <a:r>
              <a:rPr lang="fr-FR" sz="1100" dirty="0" err="1" smtClean="0"/>
              <a:t>v.s</a:t>
            </a:r>
            <a:r>
              <a:rPr lang="fr-FR" sz="1100" dirty="0"/>
              <a:t> </a:t>
            </a:r>
            <a:r>
              <a:rPr lang="fr-FR" sz="1100" dirty="0" err="1" smtClean="0"/>
              <a:t>naive</a:t>
            </a:r>
            <a:r>
              <a:rPr lang="fr-FR" sz="1100" dirty="0" smtClean="0"/>
              <a:t> </a:t>
            </a:r>
            <a:r>
              <a:rPr lang="fr-FR" sz="1100" dirty="0" err="1" smtClean="0"/>
              <a:t>weighting</a:t>
            </a:r>
            <a:r>
              <a:rPr lang="fr-FR" sz="1100" dirty="0" smtClean="0"/>
              <a:t> of 1/N), </a:t>
            </a:r>
            <a:r>
              <a:rPr lang="fr-FR" sz="1100" dirty="0" err="1" smtClean="0">
                <a:solidFill>
                  <a:srgbClr val="009EE0"/>
                </a:solidFill>
              </a:rPr>
              <a:t>which</a:t>
            </a:r>
            <a:r>
              <a:rPr lang="fr-FR" sz="1100" dirty="0" smtClean="0">
                <a:solidFill>
                  <a:srgbClr val="009EE0"/>
                </a:solidFill>
              </a:rPr>
              <a:t> leads to a </a:t>
            </a:r>
            <a:r>
              <a:rPr lang="fr-FR" sz="1100" dirty="0" err="1" smtClean="0">
                <a:solidFill>
                  <a:srgbClr val="009EE0"/>
                </a:solidFill>
              </a:rPr>
              <a:t>smaller</a:t>
            </a:r>
            <a:r>
              <a:rPr lang="fr-FR" sz="1100" dirty="0" smtClean="0">
                <a:solidFill>
                  <a:srgbClr val="009EE0"/>
                </a:solidFill>
              </a:rPr>
              <a:t>, </a:t>
            </a:r>
            <a:r>
              <a:rPr lang="fr-FR" sz="1100" dirty="0" err="1" smtClean="0">
                <a:solidFill>
                  <a:srgbClr val="009EE0"/>
                </a:solidFill>
              </a:rPr>
              <a:t>highly</a:t>
            </a:r>
            <a:r>
              <a:rPr lang="fr-FR" sz="1100" dirty="0" smtClean="0">
                <a:solidFill>
                  <a:srgbClr val="009EE0"/>
                </a:solidFill>
              </a:rPr>
              <a:t> </a:t>
            </a:r>
            <a:r>
              <a:rPr lang="fr-FR" sz="1100" dirty="0" err="1" smtClean="0">
                <a:solidFill>
                  <a:srgbClr val="009EE0"/>
                </a:solidFill>
              </a:rPr>
              <a:t>optimized</a:t>
            </a:r>
            <a:r>
              <a:rPr lang="fr-FR" sz="1100" dirty="0" smtClean="0">
                <a:solidFill>
                  <a:srgbClr val="009EE0"/>
                </a:solidFill>
              </a:rPr>
              <a:t> solution</a:t>
            </a:r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100" dirty="0" smtClean="0">
                <a:solidFill>
                  <a:srgbClr val="102D69"/>
                </a:solidFill>
              </a:rPr>
              <a:t>Quantum </a:t>
            </a:r>
            <a:r>
              <a:rPr lang="fr-FR" sz="1100" dirty="0" err="1" smtClean="0">
                <a:solidFill>
                  <a:srgbClr val="102D69"/>
                </a:solidFill>
              </a:rPr>
              <a:t>Implementation</a:t>
            </a:r>
            <a:r>
              <a:rPr lang="fr-FR" sz="1100" dirty="0" smtClean="0">
                <a:solidFill>
                  <a:srgbClr val="102D69"/>
                </a:solidFill>
              </a:rPr>
              <a:t>: </a:t>
            </a:r>
            <a:r>
              <a:rPr lang="fr-FR" sz="1100" dirty="0" err="1" smtClean="0">
                <a:solidFill>
                  <a:srgbClr val="102D69"/>
                </a:solidFill>
              </a:rPr>
              <a:t>It’s</a:t>
            </a:r>
            <a:r>
              <a:rPr lang="fr-FR" sz="1100" dirty="0" smtClean="0">
                <a:solidFill>
                  <a:srgbClr val="102D69"/>
                </a:solidFill>
              </a:rPr>
              <a:t> hard to </a:t>
            </a:r>
            <a:r>
              <a:rPr lang="fr-FR" sz="1100" dirty="0" err="1" smtClean="0">
                <a:solidFill>
                  <a:srgbClr val="102D69"/>
                </a:solidFill>
              </a:rPr>
              <a:t>implement</a:t>
            </a:r>
            <a:r>
              <a:rPr lang="fr-FR" sz="1100" dirty="0" smtClean="0">
                <a:solidFill>
                  <a:srgbClr val="102D69"/>
                </a:solidFill>
              </a:rPr>
              <a:t> </a:t>
            </a:r>
            <a:r>
              <a:rPr lang="fr-FR" sz="1100" dirty="0" err="1" smtClean="0">
                <a:solidFill>
                  <a:srgbClr val="102D69"/>
                </a:solidFill>
              </a:rPr>
              <a:t>some</a:t>
            </a:r>
            <a:r>
              <a:rPr lang="fr-FR" sz="1100" dirty="0" smtClean="0">
                <a:solidFill>
                  <a:srgbClr val="102D69"/>
                </a:solidFill>
              </a:rPr>
              <a:t> type of </a:t>
            </a:r>
            <a:r>
              <a:rPr lang="fr-FR" sz="1100" dirty="0" err="1" smtClean="0">
                <a:solidFill>
                  <a:srgbClr val="102D69"/>
                </a:solidFill>
              </a:rPr>
              <a:t>constraints</a:t>
            </a:r>
            <a:r>
              <a:rPr lang="fr-FR" sz="1100" dirty="0" smtClean="0">
                <a:solidFill>
                  <a:srgbClr val="102D69"/>
                </a:solidFill>
              </a:rPr>
              <a:t> in QPU. In </a:t>
            </a:r>
            <a:r>
              <a:rPr lang="fr-FR" sz="1100" dirty="0" err="1" smtClean="0">
                <a:solidFill>
                  <a:srgbClr val="102D69"/>
                </a:solidFill>
              </a:rPr>
              <a:t>this</a:t>
            </a:r>
            <a:r>
              <a:rPr lang="fr-FR" sz="1100" dirty="0" smtClean="0">
                <a:solidFill>
                  <a:srgbClr val="102D69"/>
                </a:solidFill>
              </a:rPr>
              <a:t> case, the </a:t>
            </a:r>
            <a:r>
              <a:rPr lang="fr-FR" sz="1100" dirty="0" err="1" smtClean="0">
                <a:solidFill>
                  <a:srgbClr val="102D69"/>
                </a:solidFill>
              </a:rPr>
              <a:t>authors</a:t>
            </a:r>
            <a:r>
              <a:rPr lang="fr-FR" sz="1100" dirty="0" smtClean="0">
                <a:solidFill>
                  <a:srgbClr val="102D69"/>
                </a:solidFill>
              </a:rPr>
              <a:t> arrive to bypass </a:t>
            </a:r>
            <a:r>
              <a:rPr lang="fr-FR" sz="1100" dirty="0" err="1" smtClean="0">
                <a:solidFill>
                  <a:srgbClr val="102D69"/>
                </a:solidFill>
              </a:rPr>
              <a:t>this</a:t>
            </a:r>
            <a:r>
              <a:rPr lang="fr-FR" sz="1100" dirty="0" smtClean="0">
                <a:solidFill>
                  <a:srgbClr val="102D69"/>
                </a:solidFill>
              </a:rPr>
              <a:t> obstacle </a:t>
            </a:r>
            <a:r>
              <a:rPr lang="fr-FR" sz="1100" dirty="0" err="1" smtClean="0">
                <a:solidFill>
                  <a:srgbClr val="102D69"/>
                </a:solidFill>
              </a:rPr>
              <a:t>with</a:t>
            </a:r>
            <a:r>
              <a:rPr lang="fr-FR" sz="1100" dirty="0" smtClean="0">
                <a:solidFill>
                  <a:srgbClr val="102D69"/>
                </a:solidFill>
              </a:rPr>
              <a:t> intelligent tricks.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200" b="1" dirty="0" smtClean="0"/>
              <a:t>Collaboration:</a:t>
            </a:r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100" dirty="0" smtClean="0">
                <a:solidFill>
                  <a:srgbClr val="102D69"/>
                </a:solidFill>
              </a:rPr>
              <a:t>CACIB on business </a:t>
            </a:r>
            <a:r>
              <a:rPr lang="fr-FR" sz="1100" dirty="0" err="1" smtClean="0">
                <a:solidFill>
                  <a:srgbClr val="102D69"/>
                </a:solidFill>
              </a:rPr>
              <a:t>problem</a:t>
            </a:r>
            <a:endParaRPr lang="fr-FR" sz="1100" dirty="0" smtClean="0">
              <a:solidFill>
                <a:srgbClr val="102D69"/>
              </a:solidFill>
            </a:endParaRPr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100" dirty="0" err="1" smtClean="0">
                <a:solidFill>
                  <a:srgbClr val="102D69"/>
                </a:solidFill>
              </a:rPr>
              <a:t>Multiverse</a:t>
            </a:r>
            <a:r>
              <a:rPr lang="fr-FR" sz="1100" dirty="0" smtClean="0">
                <a:solidFill>
                  <a:srgbClr val="102D69"/>
                </a:solidFill>
              </a:rPr>
              <a:t>, a quantum </a:t>
            </a:r>
            <a:r>
              <a:rPr lang="fr-FR" sz="1100" dirty="0" err="1" smtClean="0">
                <a:solidFill>
                  <a:srgbClr val="102D69"/>
                </a:solidFill>
              </a:rPr>
              <a:t>algo</a:t>
            </a:r>
            <a:r>
              <a:rPr lang="fr-FR" sz="1100" dirty="0" smtClean="0">
                <a:solidFill>
                  <a:srgbClr val="102D69"/>
                </a:solidFill>
              </a:rPr>
              <a:t> consulting, on transforme </a:t>
            </a:r>
            <a:r>
              <a:rPr lang="fr-FR" sz="1100" dirty="0" err="1" smtClean="0">
                <a:solidFill>
                  <a:srgbClr val="102D69"/>
                </a:solidFill>
              </a:rPr>
              <a:t>classical</a:t>
            </a:r>
            <a:r>
              <a:rPr lang="fr-FR" sz="1100" dirty="0" smtClean="0">
                <a:solidFill>
                  <a:srgbClr val="102D69"/>
                </a:solidFill>
              </a:rPr>
              <a:t> formulation to quantum formulation</a:t>
            </a:r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100" dirty="0" err="1" smtClean="0">
                <a:solidFill>
                  <a:srgbClr val="102D69"/>
                </a:solidFill>
              </a:rPr>
              <a:t>Pasqal</a:t>
            </a:r>
            <a:r>
              <a:rPr lang="fr-FR" sz="1100" dirty="0" smtClean="0">
                <a:solidFill>
                  <a:srgbClr val="102D69"/>
                </a:solidFill>
              </a:rPr>
              <a:t>: </a:t>
            </a:r>
            <a:r>
              <a:rPr lang="fr-FR" sz="1100" dirty="0" err="1" smtClean="0">
                <a:solidFill>
                  <a:srgbClr val="102D69"/>
                </a:solidFill>
              </a:rPr>
              <a:t>Implementation</a:t>
            </a:r>
            <a:r>
              <a:rPr lang="fr-FR" sz="1100" dirty="0" smtClean="0">
                <a:solidFill>
                  <a:srgbClr val="102D69"/>
                </a:solidFill>
              </a:rPr>
              <a:t> of quantum </a:t>
            </a:r>
            <a:r>
              <a:rPr lang="fr-FR" sz="1100" dirty="0" err="1" smtClean="0">
                <a:solidFill>
                  <a:srgbClr val="102D69"/>
                </a:solidFill>
              </a:rPr>
              <a:t>problem</a:t>
            </a:r>
            <a:r>
              <a:rPr lang="fr-FR" sz="1100" dirty="0" smtClean="0">
                <a:solidFill>
                  <a:srgbClr val="102D69"/>
                </a:solidFill>
              </a:rPr>
              <a:t> on </a:t>
            </a:r>
            <a:r>
              <a:rPr lang="fr-FR" sz="1100" dirty="0" err="1" smtClean="0">
                <a:solidFill>
                  <a:srgbClr val="102D69"/>
                </a:solidFill>
              </a:rPr>
              <a:t>their</a:t>
            </a:r>
            <a:r>
              <a:rPr lang="fr-FR" sz="1100" dirty="0" smtClean="0">
                <a:solidFill>
                  <a:srgbClr val="102D69"/>
                </a:solidFill>
              </a:rPr>
              <a:t> QPU</a:t>
            </a:r>
            <a:endParaRPr lang="en-US" sz="1100" dirty="0">
              <a:solidFill>
                <a:srgbClr val="102D6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17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9751" y="539639"/>
            <a:ext cx="8064248" cy="304483"/>
          </a:xfrm>
        </p:spPr>
        <p:txBody>
          <a:bodyPr/>
          <a:lstStyle/>
          <a:p>
            <a:r>
              <a:rPr lang="fr-FR" dirty="0" err="1" smtClean="0"/>
              <a:t>CACIB’s</a:t>
            </a:r>
            <a:r>
              <a:rPr lang="fr-FR" dirty="0" smtClean="0"/>
              <a:t> </a:t>
            </a:r>
            <a:r>
              <a:rPr lang="fr-FR" dirty="0" err="1" smtClean="0"/>
              <a:t>Prediction</a:t>
            </a:r>
            <a:r>
              <a:rPr lang="fr-FR" dirty="0" smtClean="0"/>
              <a:t> </a:t>
            </a:r>
            <a:r>
              <a:rPr lang="fr-FR" dirty="0"/>
              <a:t>Model: </a:t>
            </a:r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arxiv.org/abs/2212.03223</a:t>
            </a:r>
            <a:endParaRPr lang="fr-FR" dirty="0" smtClean="0"/>
          </a:p>
          <a:p>
            <a:endParaRPr lang="fr-F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6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4" y="164443"/>
            <a:ext cx="8063999" cy="387493"/>
          </a:xfrm>
        </p:spPr>
        <p:txBody>
          <a:bodyPr/>
          <a:lstStyle/>
          <a:p>
            <a:r>
              <a:rPr lang="fr-FR" dirty="0" smtClean="0"/>
              <a:t>Quantum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672" y="3732240"/>
            <a:ext cx="5066950" cy="2521540"/>
          </a:xfrm>
        </p:spPr>
        <p:txBody>
          <a:bodyPr/>
          <a:lstStyle/>
          <a:p>
            <a:r>
              <a:rPr lang="fr-FR" b="1" dirty="0" err="1" smtClean="0">
                <a:solidFill>
                  <a:srgbClr val="102D69"/>
                </a:solidFill>
              </a:rPr>
              <a:t>Problem</a:t>
            </a:r>
            <a:r>
              <a:rPr lang="fr-FR" b="1" dirty="0" smtClean="0">
                <a:solidFill>
                  <a:srgbClr val="102D69"/>
                </a:solidFill>
              </a:rPr>
              <a:t> Description</a:t>
            </a:r>
          </a:p>
          <a:p>
            <a:pPr lvl="1"/>
            <a:r>
              <a:rPr lang="fr-FR" b="1" dirty="0" smtClean="0">
                <a:solidFill>
                  <a:srgbClr val="102D69"/>
                </a:solidFill>
              </a:rPr>
              <a:t>Objective</a:t>
            </a:r>
            <a:r>
              <a:rPr lang="fr-FR" dirty="0" smtClean="0">
                <a:solidFill>
                  <a:srgbClr val="102D69"/>
                </a:solidFill>
              </a:rPr>
              <a:t>: Classification of Graph</a:t>
            </a:r>
          </a:p>
          <a:p>
            <a:pPr lvl="1"/>
            <a:r>
              <a:rPr lang="fr-FR" b="1" dirty="0" smtClean="0">
                <a:solidFill>
                  <a:srgbClr val="102D69"/>
                </a:solidFill>
              </a:rPr>
              <a:t>Question</a:t>
            </a:r>
            <a:r>
              <a:rPr lang="fr-FR" dirty="0" smtClean="0">
                <a:solidFill>
                  <a:srgbClr val="102D69"/>
                </a:solidFill>
              </a:rPr>
              <a:t>: How to do information </a:t>
            </a:r>
            <a:r>
              <a:rPr lang="fr-FR" dirty="0" err="1" smtClean="0">
                <a:solidFill>
                  <a:srgbClr val="102D69"/>
                </a:solidFill>
              </a:rPr>
              <a:t>embedding</a:t>
            </a:r>
            <a:r>
              <a:rPr lang="fr-FR" dirty="0" smtClean="0">
                <a:solidFill>
                  <a:srgbClr val="102D69"/>
                </a:solidFill>
              </a:rPr>
              <a:t> of Graph </a:t>
            </a:r>
            <a:r>
              <a:rPr lang="fr-FR" dirty="0" err="1" smtClean="0">
                <a:solidFill>
                  <a:srgbClr val="102D69"/>
                </a:solidFill>
              </a:rPr>
              <a:t>properly</a:t>
            </a:r>
            <a:r>
              <a:rPr lang="fr-FR" dirty="0" smtClean="0">
                <a:solidFill>
                  <a:srgbClr val="102D69"/>
                </a:solidFill>
              </a:rPr>
              <a:t>?</a:t>
            </a:r>
            <a:r>
              <a:rPr lang="en-US" dirty="0">
                <a:solidFill>
                  <a:srgbClr val="102D69"/>
                </a:solidFill>
              </a:rPr>
              <a:t> </a:t>
            </a:r>
            <a:r>
              <a:rPr lang="fr-FR" dirty="0" err="1" smtClean="0">
                <a:solidFill>
                  <a:srgbClr val="102D69"/>
                </a:solidFill>
              </a:rPr>
              <a:t>Number</a:t>
            </a:r>
            <a:r>
              <a:rPr lang="fr-FR" dirty="0" smtClean="0">
                <a:solidFill>
                  <a:srgbClr val="102D69"/>
                </a:solidFill>
              </a:rPr>
              <a:t> </a:t>
            </a:r>
            <a:r>
              <a:rPr lang="fr-FR" dirty="0">
                <a:solidFill>
                  <a:srgbClr val="102D69"/>
                </a:solidFill>
              </a:rPr>
              <a:t>of </a:t>
            </a:r>
            <a:r>
              <a:rPr lang="fr-FR" dirty="0" err="1">
                <a:solidFill>
                  <a:srgbClr val="102D69"/>
                </a:solidFill>
              </a:rPr>
              <a:t>Edge</a:t>
            </a:r>
            <a:r>
              <a:rPr lang="fr-FR" dirty="0">
                <a:solidFill>
                  <a:srgbClr val="102D69"/>
                </a:solidFill>
              </a:rPr>
              <a:t>, Vertex, </a:t>
            </a:r>
            <a:r>
              <a:rPr lang="fr-FR" dirty="0" err="1">
                <a:solidFill>
                  <a:srgbClr val="102D69"/>
                </a:solidFill>
              </a:rPr>
              <a:t>etc</a:t>
            </a:r>
            <a:r>
              <a:rPr lang="fr-FR" dirty="0">
                <a:solidFill>
                  <a:srgbClr val="102D69"/>
                </a:solidFill>
              </a:rPr>
              <a:t>? </a:t>
            </a:r>
          </a:p>
          <a:p>
            <a:r>
              <a:rPr lang="fr-FR" b="1" dirty="0" smtClean="0">
                <a:solidFill>
                  <a:srgbClr val="102D69"/>
                </a:solidFill>
              </a:rPr>
              <a:t>(</a:t>
            </a:r>
            <a:r>
              <a:rPr lang="fr-FR" b="1" dirty="0" err="1" smtClean="0">
                <a:solidFill>
                  <a:srgbClr val="102D69"/>
                </a:solidFill>
              </a:rPr>
              <a:t>Analog</a:t>
            </a:r>
            <a:r>
              <a:rPr lang="fr-FR" b="1" dirty="0" smtClean="0">
                <a:solidFill>
                  <a:srgbClr val="102D69"/>
                </a:solidFill>
              </a:rPr>
              <a:t>) Quantum Solution</a:t>
            </a:r>
            <a:r>
              <a:rPr lang="fr-FR" dirty="0" smtClean="0">
                <a:solidFill>
                  <a:srgbClr val="102D69"/>
                </a:solidFill>
              </a:rPr>
              <a:t>:</a:t>
            </a:r>
          </a:p>
          <a:p>
            <a:pPr lvl="1"/>
            <a:r>
              <a:rPr lang="fr-FR" dirty="0" smtClean="0">
                <a:solidFill>
                  <a:srgbClr val="102D69"/>
                </a:solidFill>
              </a:rPr>
              <a:t>Physical </a:t>
            </a:r>
            <a:r>
              <a:rPr lang="fr-FR" dirty="0" err="1" smtClean="0">
                <a:solidFill>
                  <a:srgbClr val="102D69"/>
                </a:solidFill>
              </a:rPr>
              <a:t>implementation</a:t>
            </a:r>
            <a:r>
              <a:rPr lang="fr-FR" dirty="0" smtClean="0">
                <a:solidFill>
                  <a:srgbClr val="102D69"/>
                </a:solidFill>
              </a:rPr>
              <a:t> of graph </a:t>
            </a:r>
            <a:r>
              <a:rPr lang="fr-FR" dirty="0" err="1" smtClean="0">
                <a:solidFill>
                  <a:srgbClr val="102D69"/>
                </a:solidFill>
              </a:rPr>
              <a:t>with</a:t>
            </a:r>
            <a:r>
              <a:rPr lang="fr-FR" dirty="0" smtClean="0">
                <a:solidFill>
                  <a:srgbClr val="102D69"/>
                </a:solidFill>
              </a:rPr>
              <a:t> a network of </a:t>
            </a:r>
            <a:r>
              <a:rPr lang="fr-FR" dirty="0" err="1" smtClean="0">
                <a:solidFill>
                  <a:srgbClr val="102D69"/>
                </a:solidFill>
              </a:rPr>
              <a:t>atoms</a:t>
            </a:r>
            <a:r>
              <a:rPr lang="fr-FR" dirty="0" smtClean="0">
                <a:solidFill>
                  <a:srgbClr val="102D69"/>
                </a:solidFill>
              </a:rPr>
              <a:t>.</a:t>
            </a:r>
          </a:p>
          <a:p>
            <a:pPr lvl="1"/>
            <a:r>
              <a:rPr lang="fr-FR" dirty="0" smtClean="0">
                <a:solidFill>
                  <a:srgbClr val="102D69"/>
                </a:solidFill>
              </a:rPr>
              <a:t>Change </a:t>
            </a:r>
            <a:r>
              <a:rPr lang="fr-FR" dirty="0" err="1" smtClean="0">
                <a:solidFill>
                  <a:srgbClr val="102D69"/>
                </a:solidFill>
              </a:rPr>
              <a:t>physical</a:t>
            </a:r>
            <a:r>
              <a:rPr lang="fr-FR" dirty="0" smtClean="0">
                <a:solidFill>
                  <a:srgbClr val="102D69"/>
                </a:solidFill>
              </a:rPr>
              <a:t> </a:t>
            </a:r>
            <a:r>
              <a:rPr lang="fr-FR" dirty="0" err="1" smtClean="0">
                <a:solidFill>
                  <a:srgbClr val="102D69"/>
                </a:solidFill>
              </a:rPr>
              <a:t>energy</a:t>
            </a:r>
            <a:r>
              <a:rPr lang="fr-FR" dirty="0" smtClean="0">
                <a:solidFill>
                  <a:srgbClr val="102D69"/>
                </a:solidFill>
              </a:rPr>
              <a:t> of networks =&gt; </a:t>
            </a:r>
            <a:r>
              <a:rPr lang="fr-FR" dirty="0" err="1" smtClean="0">
                <a:solidFill>
                  <a:srgbClr val="102D69"/>
                </a:solidFill>
              </a:rPr>
              <a:t>measure</a:t>
            </a:r>
            <a:r>
              <a:rPr lang="fr-FR" dirty="0" smtClean="0">
                <a:solidFill>
                  <a:srgbClr val="102D69"/>
                </a:solidFill>
              </a:rPr>
              <a:t> the final </a:t>
            </a:r>
            <a:r>
              <a:rPr lang="fr-FR" dirty="0" err="1" smtClean="0">
                <a:solidFill>
                  <a:srgbClr val="102D69"/>
                </a:solidFill>
              </a:rPr>
              <a:t>energy</a:t>
            </a:r>
            <a:r>
              <a:rPr lang="fr-FR" dirty="0" smtClean="0">
                <a:solidFill>
                  <a:srgbClr val="102D69"/>
                </a:solidFill>
              </a:rPr>
              <a:t> state as </a:t>
            </a:r>
            <a:r>
              <a:rPr lang="fr-FR" dirty="0" err="1" smtClean="0">
                <a:solidFill>
                  <a:srgbClr val="102D69"/>
                </a:solidFill>
              </a:rPr>
              <a:t>kernels</a:t>
            </a:r>
            <a:endParaRPr lang="fr-FR" dirty="0">
              <a:solidFill>
                <a:srgbClr val="102D69"/>
              </a:solidFill>
            </a:endParaRPr>
          </a:p>
          <a:p>
            <a:pPr lvl="1"/>
            <a:r>
              <a:rPr lang="fr-FR" dirty="0" err="1" smtClean="0">
                <a:solidFill>
                  <a:srgbClr val="102D69"/>
                </a:solidFill>
              </a:rPr>
              <a:t>Using</a:t>
            </a:r>
            <a:r>
              <a:rPr lang="fr-FR" dirty="0" smtClean="0">
                <a:solidFill>
                  <a:srgbClr val="102D69"/>
                </a:solidFill>
              </a:rPr>
              <a:t> </a:t>
            </a:r>
            <a:r>
              <a:rPr lang="fr-FR" dirty="0" err="1" smtClean="0">
                <a:solidFill>
                  <a:srgbClr val="102D69"/>
                </a:solidFill>
              </a:rPr>
              <a:t>kernels</a:t>
            </a:r>
            <a:r>
              <a:rPr lang="fr-FR" dirty="0" smtClean="0">
                <a:solidFill>
                  <a:srgbClr val="102D69"/>
                </a:solidFill>
              </a:rPr>
              <a:t> in ML </a:t>
            </a:r>
            <a:r>
              <a:rPr lang="fr-FR" dirty="0" err="1" smtClean="0">
                <a:solidFill>
                  <a:srgbClr val="102D69"/>
                </a:solidFill>
              </a:rPr>
              <a:t>algo</a:t>
            </a:r>
            <a:endParaRPr lang="fr-FR" dirty="0">
              <a:solidFill>
                <a:srgbClr val="102D6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18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40004" y="592037"/>
            <a:ext cx="8064248" cy="304483"/>
          </a:xfrm>
        </p:spPr>
        <p:txBody>
          <a:bodyPr/>
          <a:lstStyle/>
          <a:p>
            <a:r>
              <a:rPr lang="fr-FR" dirty="0"/>
              <a:t>Graph Classification: </a:t>
            </a:r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arxiv.org/abs/2107.03247</a:t>
            </a:r>
            <a:endParaRPr lang="fr-FR" dirty="0" smtClean="0"/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374162" y="3815937"/>
            <a:ext cx="3721564" cy="2437843"/>
            <a:chOff x="540004" y="2615870"/>
            <a:chExt cx="3721564" cy="243784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004" y="2615870"/>
              <a:ext cx="3721564" cy="213006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13602" y="4745936"/>
              <a:ext cx="2374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Quantum </a:t>
              </a:r>
              <a:r>
                <a:rPr lang="fr-FR" sz="1400" dirty="0" err="1" smtClean="0"/>
                <a:t>Kernel</a:t>
              </a:r>
              <a:r>
                <a:rPr lang="fr-FR" sz="1400" dirty="0" smtClean="0"/>
                <a:t> Estimation</a:t>
              </a:r>
              <a:endParaRPr lang="en-US" sz="1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2672" y="815020"/>
            <a:ext cx="8201580" cy="2963460"/>
            <a:chOff x="402672" y="929470"/>
            <a:chExt cx="8201580" cy="296346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672" y="1393401"/>
              <a:ext cx="8201580" cy="2499529"/>
            </a:xfrm>
            <a:prstGeom prst="rect">
              <a:avLst/>
            </a:prstGeom>
          </p:spPr>
        </p:pic>
        <p:sp>
          <p:nvSpPr>
            <p:cNvPr id="13" name="Curved Down Arrow 12"/>
            <p:cNvSpPr/>
            <p:nvPr/>
          </p:nvSpPr>
          <p:spPr>
            <a:xfrm>
              <a:off x="5151664" y="1048426"/>
              <a:ext cx="1341416" cy="319171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16858" y="929470"/>
              <a:ext cx="1402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err="1" smtClean="0"/>
                <a:t>Kernel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Estimated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after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embedding</a:t>
              </a:r>
              <a:endParaRPr 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99294" y="1250954"/>
              <a:ext cx="1152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Input: Graphs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2497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24" y="4110524"/>
            <a:ext cx="9134388" cy="2578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4" y="152507"/>
            <a:ext cx="8063999" cy="387493"/>
          </a:xfrm>
        </p:spPr>
        <p:txBody>
          <a:bodyPr/>
          <a:lstStyle/>
          <a:p>
            <a:r>
              <a:rPr lang="fr-FR" dirty="0" smtClean="0"/>
              <a:t>Quantum Non-</a:t>
            </a:r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Equation </a:t>
            </a:r>
            <a:r>
              <a:rPr lang="fr-FR" dirty="0" err="1" smtClean="0"/>
              <a:t>Solver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4568" y="903954"/>
            <a:ext cx="4247094" cy="3395531"/>
          </a:xfrm>
        </p:spPr>
        <p:txBody>
          <a:bodyPr/>
          <a:lstStyle/>
          <a:p>
            <a:r>
              <a:rPr lang="fr-FR" sz="1400" b="1" dirty="0" err="1" smtClean="0">
                <a:solidFill>
                  <a:srgbClr val="102D69"/>
                </a:solidFill>
              </a:rPr>
              <a:t>Problem</a:t>
            </a:r>
            <a:r>
              <a:rPr lang="fr-FR" sz="1400" b="1" dirty="0" smtClean="0">
                <a:solidFill>
                  <a:srgbClr val="102D69"/>
                </a:solidFill>
              </a:rPr>
              <a:t> Description:</a:t>
            </a:r>
            <a:r>
              <a:rPr lang="fr-FR" sz="1400" dirty="0" smtClean="0">
                <a:solidFill>
                  <a:srgbClr val="102D69"/>
                </a:solidFill>
              </a:rPr>
              <a:t> </a:t>
            </a:r>
          </a:p>
          <a:p>
            <a:pPr marL="6351" indent="0">
              <a:buNone/>
            </a:pPr>
            <a:r>
              <a:rPr lang="fr-FR" sz="1200" dirty="0" err="1" smtClean="0">
                <a:solidFill>
                  <a:srgbClr val="102D69"/>
                </a:solidFill>
              </a:rPr>
              <a:t>solving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differential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equation</a:t>
            </a:r>
            <a:r>
              <a:rPr lang="fr-FR" sz="1200" dirty="0" smtClean="0">
                <a:solidFill>
                  <a:srgbClr val="102D69"/>
                </a:solidFill>
              </a:rPr>
              <a:t> (</a:t>
            </a:r>
            <a:r>
              <a:rPr lang="en-US" sz="1200" dirty="0" smtClean="0"/>
              <a:t>Burger’s equation &amp; </a:t>
            </a:r>
            <a:r>
              <a:rPr lang="en-US" sz="1200" dirty="0" err="1" smtClean="0"/>
              <a:t>Navier</a:t>
            </a:r>
            <a:r>
              <a:rPr lang="en-US" sz="1200" dirty="0" smtClean="0"/>
              <a:t>-Stokes equations)</a:t>
            </a:r>
          </a:p>
          <a:p>
            <a:r>
              <a:rPr lang="fr-FR" sz="1400" b="1" dirty="0" smtClean="0">
                <a:solidFill>
                  <a:srgbClr val="102D69"/>
                </a:solidFill>
              </a:rPr>
              <a:t>Quantum Solution: </a:t>
            </a:r>
          </a:p>
          <a:p>
            <a:pPr lvl="1"/>
            <a:r>
              <a:rPr lang="fr-FR" sz="1200" dirty="0" err="1" smtClean="0">
                <a:solidFill>
                  <a:srgbClr val="102D69"/>
                </a:solidFill>
              </a:rPr>
              <a:t>insprised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from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PINNs</a:t>
            </a:r>
            <a:r>
              <a:rPr lang="fr-FR" sz="1200" dirty="0" smtClean="0">
                <a:solidFill>
                  <a:srgbClr val="102D69"/>
                </a:solidFill>
              </a:rPr>
              <a:t> : 3 </a:t>
            </a:r>
            <a:r>
              <a:rPr lang="fr-FR" sz="1200" dirty="0" err="1" smtClean="0">
                <a:solidFill>
                  <a:srgbClr val="102D69"/>
                </a:solidFill>
              </a:rPr>
              <a:t>steps</a:t>
            </a:r>
            <a:r>
              <a:rPr lang="fr-FR" sz="1200" dirty="0" smtClean="0">
                <a:solidFill>
                  <a:srgbClr val="102D69"/>
                </a:solidFill>
              </a:rPr>
              <a:t>: </a:t>
            </a:r>
            <a:r>
              <a:rPr lang="fr-FR" sz="1200" dirty="0" err="1" smtClean="0">
                <a:solidFill>
                  <a:srgbClr val="102D69"/>
                </a:solidFill>
              </a:rPr>
              <a:t>Feature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Mapping</a:t>
            </a:r>
            <a:r>
              <a:rPr lang="fr-FR" sz="1200" dirty="0" smtClean="0">
                <a:solidFill>
                  <a:srgbClr val="102D69"/>
                </a:solidFill>
              </a:rPr>
              <a:t> -&gt;  </a:t>
            </a:r>
            <a:r>
              <a:rPr lang="fr-FR" sz="1200" dirty="0" err="1" smtClean="0">
                <a:solidFill>
                  <a:srgbClr val="102D69"/>
                </a:solidFill>
              </a:rPr>
              <a:t>Itteration</a:t>
            </a:r>
            <a:r>
              <a:rPr lang="fr-FR" sz="1200" dirty="0" smtClean="0">
                <a:solidFill>
                  <a:srgbClr val="102D69"/>
                </a:solidFill>
              </a:rPr>
              <a:t> (</a:t>
            </a:r>
            <a:r>
              <a:rPr lang="fr-FR" sz="1200" dirty="0" err="1" smtClean="0">
                <a:solidFill>
                  <a:srgbClr val="102D69"/>
                </a:solidFill>
              </a:rPr>
              <a:t>function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fitting</a:t>
            </a:r>
            <a:r>
              <a:rPr lang="fr-FR" sz="1200" dirty="0" smtClean="0">
                <a:solidFill>
                  <a:srgbClr val="102D69"/>
                </a:solidFill>
              </a:rPr>
              <a:t> -&gt; </a:t>
            </a:r>
            <a:r>
              <a:rPr lang="fr-FR" sz="1200" dirty="0" err="1" smtClean="0">
                <a:solidFill>
                  <a:srgbClr val="102D69"/>
                </a:solidFill>
              </a:rPr>
              <a:t>derivation</a:t>
            </a:r>
            <a:r>
              <a:rPr lang="fr-FR" sz="1200" dirty="0" smtClean="0">
                <a:solidFill>
                  <a:srgbClr val="102D69"/>
                </a:solidFill>
              </a:rPr>
              <a:t>)</a:t>
            </a:r>
          </a:p>
          <a:p>
            <a:pPr lvl="1"/>
            <a:r>
              <a:rPr lang="fr-FR" sz="1200" dirty="0" err="1" smtClean="0">
                <a:solidFill>
                  <a:srgbClr val="102D69"/>
                </a:solidFill>
              </a:rPr>
              <a:t>Variational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 err="1" smtClean="0">
                <a:solidFill>
                  <a:srgbClr val="102D69"/>
                </a:solidFill>
              </a:rPr>
              <a:t>Approach</a:t>
            </a:r>
            <a:endParaRPr lang="fr-FR" sz="1200" dirty="0" smtClean="0">
              <a:solidFill>
                <a:srgbClr val="102D69"/>
              </a:solidFill>
            </a:endParaRPr>
          </a:p>
          <a:p>
            <a:endParaRPr lang="en-US" dirty="0">
              <a:solidFill>
                <a:srgbClr val="102D6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19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9750" y="628624"/>
            <a:ext cx="8064248" cy="304483"/>
          </a:xfrm>
        </p:spPr>
        <p:txBody>
          <a:bodyPr/>
          <a:lstStyle/>
          <a:p>
            <a:r>
              <a:rPr lang="en-US" dirty="0"/>
              <a:t>Fluid dynamics applications: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arxiv.org/abs/2011.10395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4" y="909177"/>
            <a:ext cx="3855827" cy="34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2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080" y="244838"/>
            <a:ext cx="8301924" cy="387493"/>
          </a:xfrm>
        </p:spPr>
        <p:txBody>
          <a:bodyPr/>
          <a:lstStyle/>
          <a:p>
            <a:r>
              <a:rPr lang="fr-FR" dirty="0" smtClean="0"/>
              <a:t>Notices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079" y="1126413"/>
            <a:ext cx="8301919" cy="4686557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350" b="1" i="1" dirty="0" smtClean="0"/>
              <a:t>Only important general messages</a:t>
            </a:r>
            <a:r>
              <a:rPr lang="en-US" sz="1350" dirty="0" smtClean="0"/>
              <a:t> from the course will be presented.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350" b="1" dirty="0" smtClean="0"/>
              <a:t>Some technical concepts</a:t>
            </a:r>
            <a:r>
              <a:rPr lang="en-US" sz="1350" dirty="0" smtClean="0"/>
              <a:t> such as physical mechanics, </a:t>
            </a:r>
            <a:r>
              <a:rPr lang="en-US" sz="1350" dirty="0" err="1" smtClean="0"/>
              <a:t>etc</a:t>
            </a:r>
            <a:r>
              <a:rPr lang="en-US" sz="1350" dirty="0" smtClean="0"/>
              <a:t>, which is one of the main objective of the course, </a:t>
            </a:r>
            <a:r>
              <a:rPr lang="en-US" sz="1350" b="1" dirty="0" smtClean="0"/>
              <a:t>will not be presented</a:t>
            </a:r>
            <a:r>
              <a:rPr lang="en-US" sz="1350" dirty="0" smtClean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350" b="1" dirty="0" smtClean="0"/>
              <a:t>The concepts</a:t>
            </a:r>
            <a:r>
              <a:rPr lang="en-US" sz="1350" dirty="0" smtClean="0"/>
              <a:t> shared in this presentation </a:t>
            </a:r>
            <a:r>
              <a:rPr lang="en-US" sz="1350" b="1" dirty="0" smtClean="0"/>
              <a:t>are from the materials of Quantum Computing Expert</a:t>
            </a:r>
            <a:r>
              <a:rPr lang="en-US" sz="1350" dirty="0" smtClean="0"/>
              <a:t> given in the course.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350" dirty="0" smtClean="0"/>
              <a:t>The materials of references will be also attached so that you can read the original version.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350" b="1" dirty="0" smtClean="0"/>
              <a:t>My interpretation from what he explained</a:t>
            </a:r>
            <a:r>
              <a:rPr lang="en-US" sz="1350" dirty="0" smtClean="0"/>
              <a:t> (orally, not in the slide) will be in </a:t>
            </a:r>
            <a:r>
              <a:rPr lang="en-US" sz="1350" i="1" dirty="0" smtClean="0">
                <a:solidFill>
                  <a:srgbClr val="009EE0"/>
                </a:solidFill>
              </a:rPr>
              <a:t>italic blue</a:t>
            </a:r>
            <a:r>
              <a:rPr lang="en-US" sz="1350" dirty="0" smtClean="0">
                <a:solidFill>
                  <a:srgbClr val="009EE0"/>
                </a:solidFill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350" dirty="0" smtClean="0"/>
              <a:t>I don’t use complementary resources as well as try to avoid any extra-interpretation. The idea is to </a:t>
            </a:r>
            <a:r>
              <a:rPr lang="en-US" sz="1350" b="1" dirty="0" smtClean="0"/>
              <a:t>summary the information the purest possible</a:t>
            </a:r>
            <a:r>
              <a:rPr lang="en-US" sz="1350" dirty="0" smtClean="0"/>
              <a:t> in </a:t>
            </a:r>
            <a:r>
              <a:rPr lang="en-US" sz="1350" b="1" dirty="0" err="1" smtClean="0"/>
              <a:t>minizing</a:t>
            </a:r>
            <a:r>
              <a:rPr lang="en-US" sz="1350" b="1" dirty="0" smtClean="0"/>
              <a:t> my personal bias in the topic</a:t>
            </a:r>
            <a:endParaRPr lang="en-US" sz="135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350" dirty="0" smtClean="0"/>
              <a:t>But the </a:t>
            </a:r>
            <a:r>
              <a:rPr lang="en-US" sz="1350" b="1" dirty="0" smtClean="0"/>
              <a:t>order</a:t>
            </a:r>
            <a:r>
              <a:rPr lang="en-US" sz="1350" dirty="0" smtClean="0"/>
              <a:t> as well as the </a:t>
            </a:r>
            <a:r>
              <a:rPr lang="en-US" sz="1350" b="1" dirty="0" smtClean="0"/>
              <a:t>name of each slide</a:t>
            </a:r>
            <a:r>
              <a:rPr lang="en-US" sz="1350" dirty="0" smtClean="0"/>
              <a:t> are my way of telling the story, </a:t>
            </a:r>
            <a:r>
              <a:rPr lang="en-US" sz="1350" b="1" dirty="0" smtClean="0"/>
              <a:t>not ones given in the course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350" dirty="0" err="1"/>
              <a:t>Any</a:t>
            </a:r>
            <a:r>
              <a:rPr lang="fr-FR" sz="1350" dirty="0"/>
              <a:t> </a:t>
            </a:r>
            <a:r>
              <a:rPr lang="fr-FR" sz="1350" dirty="0" err="1"/>
              <a:t>errors</a:t>
            </a:r>
            <a:r>
              <a:rPr lang="fr-FR" sz="1350" dirty="0"/>
              <a:t> are mine, the </a:t>
            </a:r>
            <a:r>
              <a:rPr lang="fr-FR" sz="1350" dirty="0" smtClean="0"/>
              <a:t>doc </a:t>
            </a:r>
            <a:r>
              <a:rPr lang="fr-FR" sz="1350" dirty="0" err="1" smtClean="0"/>
              <a:t>is</a:t>
            </a:r>
            <a:r>
              <a:rPr lang="fr-FR" sz="1350" dirty="0" smtClean="0"/>
              <a:t> for illustration </a:t>
            </a:r>
            <a:r>
              <a:rPr lang="fr-FR" sz="1350" dirty="0" err="1" smtClean="0"/>
              <a:t>purposes</a:t>
            </a:r>
            <a:r>
              <a:rPr lang="fr-FR" sz="1350" dirty="0" smtClean="0"/>
              <a:t> </a:t>
            </a:r>
            <a:r>
              <a:rPr lang="fr-FR" sz="1350" dirty="0" err="1" smtClean="0"/>
              <a:t>only</a:t>
            </a:r>
            <a:endParaRPr lang="en-US" sz="135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2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2079" y="640838"/>
            <a:ext cx="8301920" cy="304483"/>
          </a:xfrm>
        </p:spPr>
        <p:txBody>
          <a:bodyPr>
            <a:normAutofit/>
          </a:bodyPr>
          <a:lstStyle/>
          <a:p>
            <a:r>
              <a:rPr lang="fr-FR" sz="1400" i="1" dirty="0" err="1" smtClean="0"/>
              <a:t>Things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we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keep</a:t>
            </a:r>
            <a:r>
              <a:rPr lang="fr-FR" sz="1400" i="1" dirty="0" smtClean="0"/>
              <a:t> in </a:t>
            </a:r>
            <a:r>
              <a:rPr lang="fr-FR" sz="1400" i="1" dirty="0" err="1" smtClean="0"/>
              <a:t>mind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before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reading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further</a:t>
            </a:r>
            <a:r>
              <a:rPr lang="fr-FR" sz="1400" i="1" dirty="0" smtClean="0"/>
              <a:t>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77416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Annex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Presentation title  l  00 month 0000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20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smtClean="0"/>
              <a:t>Extra Information on </a:t>
            </a:r>
            <a:r>
              <a:rPr lang="fr-FR" dirty="0" err="1" smtClean="0"/>
              <a:t>Pasqal</a:t>
            </a:r>
            <a:r>
              <a:rPr lang="fr-FR" dirty="0" smtClean="0"/>
              <a:t> &amp; the </a:t>
            </a:r>
            <a:r>
              <a:rPr lang="fr-FR" dirty="0" err="1" smtClean="0"/>
              <a:t>lecturer</a:t>
            </a:r>
            <a:endParaRPr lang="fr-FR" dirty="0" smtClean="0"/>
          </a:p>
          <a:p>
            <a:r>
              <a:rPr lang="fr-FR" dirty="0" err="1" smtClean="0"/>
              <a:t>References</a:t>
            </a:r>
            <a:r>
              <a:rPr lang="fr-FR" dirty="0"/>
              <a:t> </a:t>
            </a:r>
            <a:r>
              <a:rPr lang="fr-FR" dirty="0" smtClean="0"/>
              <a:t>&amp; Extra-</a:t>
            </a:r>
            <a:r>
              <a:rPr lang="fr-FR" dirty="0" err="1" smtClean="0"/>
              <a:t>resources</a:t>
            </a:r>
            <a:endParaRPr lang="fr-F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8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Some</a:t>
            </a:r>
            <a:r>
              <a:rPr lang="fr-FR" dirty="0" smtClean="0"/>
              <a:t> info on PASQAL &amp; the </a:t>
            </a:r>
            <a:r>
              <a:rPr lang="fr-FR" dirty="0" err="1" smtClean="0"/>
              <a:t>lecturer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err="1" smtClean="0">
                <a:solidFill>
                  <a:srgbClr val="102D69"/>
                </a:solidFill>
              </a:rPr>
              <a:t>Pasqal</a:t>
            </a:r>
            <a:r>
              <a:rPr lang="en-US" dirty="0" smtClean="0">
                <a:solidFill>
                  <a:srgbClr val="102D69"/>
                </a:solidFill>
              </a:rPr>
              <a:t> is founded in 2019 by a group of </a:t>
            </a:r>
            <a:r>
              <a:rPr lang="en-US" dirty="0">
                <a:solidFill>
                  <a:srgbClr val="102D69"/>
                </a:solidFill>
              </a:rPr>
              <a:t>French </a:t>
            </a:r>
            <a:r>
              <a:rPr lang="en-US" dirty="0" smtClean="0">
                <a:solidFill>
                  <a:srgbClr val="102D69"/>
                </a:solidFill>
              </a:rPr>
              <a:t>Physicists led by </a:t>
            </a:r>
            <a:r>
              <a:rPr lang="en-US" b="1" dirty="0">
                <a:solidFill>
                  <a:srgbClr val="102D69"/>
                </a:solidFill>
              </a:rPr>
              <a:t>Alain </a:t>
            </a:r>
            <a:r>
              <a:rPr lang="en-US" b="1" dirty="0" smtClean="0">
                <a:solidFill>
                  <a:srgbClr val="102D69"/>
                </a:solidFill>
              </a:rPr>
              <a:t>Aspect</a:t>
            </a:r>
            <a:r>
              <a:rPr lang="en-US" dirty="0" smtClean="0">
                <a:solidFill>
                  <a:srgbClr val="102D69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102D69"/>
                </a:solidFill>
              </a:rPr>
              <a:t>Alain </a:t>
            </a:r>
            <a:r>
              <a:rPr lang="en-US" dirty="0">
                <a:solidFill>
                  <a:srgbClr val="102D69"/>
                </a:solidFill>
              </a:rPr>
              <a:t>Aspect leads a group of researcher in quantum physics since 1992 in </a:t>
            </a:r>
            <a:r>
              <a:rPr lang="en-US" dirty="0" err="1" smtClean="0">
                <a:solidFill>
                  <a:srgbClr val="102D69"/>
                </a:solidFill>
              </a:rPr>
              <a:t>Orsay</a:t>
            </a:r>
            <a:r>
              <a:rPr lang="en-US" dirty="0" smtClean="0">
                <a:solidFill>
                  <a:srgbClr val="102D69"/>
                </a:solidFill>
              </a:rPr>
              <a:t> and </a:t>
            </a:r>
            <a:r>
              <a:rPr lang="en-US" b="1" dirty="0" smtClean="0">
                <a:solidFill>
                  <a:srgbClr val="102D69"/>
                </a:solidFill>
              </a:rPr>
              <a:t>win </a:t>
            </a:r>
            <a:r>
              <a:rPr lang="en-US" b="1" dirty="0">
                <a:solidFill>
                  <a:srgbClr val="102D69"/>
                </a:solidFill>
              </a:rPr>
              <a:t>Nobel Prize in 2022 for his research</a:t>
            </a:r>
            <a:r>
              <a:rPr lang="en-US" dirty="0">
                <a:solidFill>
                  <a:srgbClr val="102D69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102D69"/>
                </a:solidFill>
              </a:rPr>
              <a:t>In 2023</a:t>
            </a:r>
            <a:r>
              <a:rPr lang="en-US" dirty="0">
                <a:solidFill>
                  <a:srgbClr val="102D69"/>
                </a:solidFill>
              </a:rPr>
              <a:t>, </a:t>
            </a:r>
            <a:r>
              <a:rPr lang="en-US" dirty="0" err="1">
                <a:solidFill>
                  <a:srgbClr val="102D69"/>
                </a:solidFill>
              </a:rPr>
              <a:t>Pasqal</a:t>
            </a:r>
            <a:r>
              <a:rPr lang="en-US" dirty="0">
                <a:solidFill>
                  <a:srgbClr val="102D69"/>
                </a:solidFill>
              </a:rPr>
              <a:t> raises </a:t>
            </a:r>
            <a:r>
              <a:rPr lang="en-US" b="1" dirty="0" smtClean="0">
                <a:solidFill>
                  <a:srgbClr val="102D69"/>
                </a:solidFill>
              </a:rPr>
              <a:t>100m$</a:t>
            </a:r>
            <a:r>
              <a:rPr lang="en-US" dirty="0" smtClean="0">
                <a:solidFill>
                  <a:srgbClr val="102D69"/>
                </a:solidFill>
              </a:rPr>
              <a:t> </a:t>
            </a:r>
            <a:r>
              <a:rPr lang="en-US" dirty="0">
                <a:solidFill>
                  <a:srgbClr val="102D69"/>
                </a:solidFill>
              </a:rPr>
              <a:t>and position in one of </a:t>
            </a:r>
            <a:r>
              <a:rPr lang="en-US" b="1" dirty="0">
                <a:solidFill>
                  <a:srgbClr val="102D69"/>
                </a:solidFill>
              </a:rPr>
              <a:t>the leading approach in Quantum Processor with neutral </a:t>
            </a:r>
            <a:r>
              <a:rPr lang="en-US" b="1" dirty="0" smtClean="0">
                <a:solidFill>
                  <a:srgbClr val="102D69"/>
                </a:solidFill>
              </a:rPr>
              <a:t>atom.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err="1" smtClean="0">
                <a:solidFill>
                  <a:srgbClr val="102D69"/>
                </a:solidFill>
              </a:rPr>
              <a:t>They</a:t>
            </a:r>
            <a:r>
              <a:rPr lang="fr-FR" dirty="0" smtClean="0">
                <a:solidFill>
                  <a:srgbClr val="102D69"/>
                </a:solidFill>
              </a:rPr>
              <a:t> do not </a:t>
            </a:r>
            <a:r>
              <a:rPr lang="fr-FR" dirty="0" err="1" smtClean="0">
                <a:solidFill>
                  <a:srgbClr val="102D69"/>
                </a:solidFill>
              </a:rPr>
              <a:t>only</a:t>
            </a:r>
            <a:r>
              <a:rPr lang="fr-FR" dirty="0" smtClean="0">
                <a:solidFill>
                  <a:srgbClr val="102D69"/>
                </a:solidFill>
              </a:rPr>
              <a:t> </a:t>
            </a:r>
            <a:r>
              <a:rPr lang="fr-FR" b="1" dirty="0" err="1" smtClean="0">
                <a:solidFill>
                  <a:srgbClr val="102D69"/>
                </a:solidFill>
              </a:rPr>
              <a:t>research</a:t>
            </a:r>
            <a:r>
              <a:rPr lang="fr-FR" dirty="0" smtClean="0">
                <a:solidFill>
                  <a:srgbClr val="102D69"/>
                </a:solidFill>
              </a:rPr>
              <a:t>, but </a:t>
            </a:r>
            <a:r>
              <a:rPr lang="fr-FR" dirty="0" err="1" smtClean="0">
                <a:solidFill>
                  <a:srgbClr val="102D69"/>
                </a:solidFill>
              </a:rPr>
              <a:t>also</a:t>
            </a:r>
            <a:r>
              <a:rPr lang="fr-FR" dirty="0" smtClean="0">
                <a:solidFill>
                  <a:srgbClr val="102D69"/>
                </a:solidFill>
              </a:rPr>
              <a:t> </a:t>
            </a:r>
            <a:r>
              <a:rPr lang="fr-FR" b="1" dirty="0" err="1" smtClean="0">
                <a:solidFill>
                  <a:srgbClr val="102D69"/>
                </a:solidFill>
              </a:rPr>
              <a:t>provides</a:t>
            </a:r>
            <a:r>
              <a:rPr lang="fr-FR" b="1" dirty="0" smtClean="0">
                <a:solidFill>
                  <a:srgbClr val="102D69"/>
                </a:solidFill>
              </a:rPr>
              <a:t> QPU</a:t>
            </a:r>
            <a:r>
              <a:rPr lang="fr-FR" dirty="0" smtClean="0">
                <a:solidFill>
                  <a:srgbClr val="102D69"/>
                </a:solidFill>
              </a:rPr>
              <a:t>, </a:t>
            </a:r>
            <a:r>
              <a:rPr lang="fr-FR" b="1" dirty="0" smtClean="0">
                <a:solidFill>
                  <a:srgbClr val="102D69"/>
                </a:solidFill>
              </a:rPr>
              <a:t>consulting &amp; </a:t>
            </a:r>
            <a:r>
              <a:rPr lang="fr-FR" b="1" dirty="0">
                <a:solidFill>
                  <a:srgbClr val="102D69"/>
                </a:solidFill>
              </a:rPr>
              <a:t>training </a:t>
            </a:r>
            <a:r>
              <a:rPr lang="fr-FR" b="1" dirty="0" smtClean="0">
                <a:solidFill>
                  <a:srgbClr val="102D69"/>
                </a:solidFill>
              </a:rPr>
              <a:t>services</a:t>
            </a:r>
            <a:r>
              <a:rPr lang="fr-FR" dirty="0" smtClean="0">
                <a:solidFill>
                  <a:srgbClr val="102D69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rgbClr val="102D69"/>
                </a:solidFill>
              </a:rPr>
              <a:t>The </a:t>
            </a:r>
            <a:r>
              <a:rPr lang="fr-FR" dirty="0" err="1" smtClean="0">
                <a:solidFill>
                  <a:srgbClr val="102D69"/>
                </a:solidFill>
              </a:rPr>
              <a:t>lecturer</a:t>
            </a:r>
            <a:r>
              <a:rPr lang="fr-FR" dirty="0" smtClean="0">
                <a:solidFill>
                  <a:srgbClr val="102D69"/>
                </a:solidFill>
              </a:rPr>
              <a:t> of the course </a:t>
            </a:r>
            <a:r>
              <a:rPr lang="fr-FR" dirty="0" err="1" smtClean="0">
                <a:solidFill>
                  <a:srgbClr val="102D69"/>
                </a:solidFill>
              </a:rPr>
              <a:t>worked</a:t>
            </a:r>
            <a:r>
              <a:rPr lang="fr-FR" dirty="0" smtClean="0">
                <a:solidFill>
                  <a:srgbClr val="102D69"/>
                </a:solidFill>
              </a:rPr>
              <a:t> for IBM </a:t>
            </a:r>
            <a:r>
              <a:rPr lang="fr-FR" dirty="0" err="1" smtClean="0">
                <a:solidFill>
                  <a:srgbClr val="102D69"/>
                </a:solidFill>
              </a:rPr>
              <a:t>before</a:t>
            </a:r>
            <a:r>
              <a:rPr lang="fr-FR" dirty="0" smtClean="0">
                <a:solidFill>
                  <a:srgbClr val="102D69"/>
                </a:solidFill>
              </a:rPr>
              <a:t> </a:t>
            </a:r>
            <a:r>
              <a:rPr lang="fr-FR" dirty="0" err="1" smtClean="0">
                <a:solidFill>
                  <a:srgbClr val="102D69"/>
                </a:solidFill>
              </a:rPr>
              <a:t>working</a:t>
            </a:r>
            <a:r>
              <a:rPr lang="fr-FR" dirty="0" smtClean="0">
                <a:solidFill>
                  <a:srgbClr val="102D69"/>
                </a:solidFill>
              </a:rPr>
              <a:t> for </a:t>
            </a:r>
            <a:r>
              <a:rPr lang="fr-FR" dirty="0" err="1" smtClean="0">
                <a:solidFill>
                  <a:srgbClr val="102D69"/>
                </a:solidFill>
              </a:rPr>
              <a:t>Pasqal</a:t>
            </a:r>
            <a:endParaRPr lang="en-US" dirty="0">
              <a:solidFill>
                <a:srgbClr val="102D69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solidFill>
                <a:srgbClr val="102D69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102D69"/>
                </a:solidFill>
              </a:rPr>
              <a:t>Refs:</a:t>
            </a:r>
            <a:endParaRPr lang="en-US" dirty="0">
              <a:solidFill>
                <a:srgbClr val="102D69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 smtClean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</a:t>
            </a:r>
            <a:r>
              <a:rPr lang="en-US" u="sng" dirty="0" smtClean="0">
                <a:hlinkClick r:id="rId2"/>
              </a:rPr>
              <a:t>www.pasqal.com/articles/professor-alain-aspect-co-founder-of-pasqal-receives-the-nobel-prize-in-physics-2022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 smtClean="0">
                <a:hlinkClick r:id="rId3"/>
              </a:rPr>
              <a:t>https</a:t>
            </a:r>
            <a:r>
              <a:rPr lang="en-US" u="sng" dirty="0">
                <a:hlinkClick r:id="rId3"/>
              </a:rPr>
              <a:t>://www.reuters.com/technology/french-quantum-computer-startup-pasqal-raises-100-million-euros-2023-01-24/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49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4" y="161828"/>
            <a:ext cx="8063999" cy="387493"/>
          </a:xfrm>
        </p:spPr>
        <p:txBody>
          <a:bodyPr/>
          <a:lstStyle/>
          <a:p>
            <a:r>
              <a:rPr lang="fr-FR" dirty="0" err="1" smtClean="0"/>
              <a:t>Some</a:t>
            </a:r>
            <a:r>
              <a:rPr lang="fr-FR" dirty="0" smtClean="0"/>
              <a:t> more info on Quantum </a:t>
            </a:r>
            <a:r>
              <a:rPr lang="fr-FR" dirty="0" err="1" smtClean="0"/>
              <a:t>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5" y="549321"/>
            <a:ext cx="8063998" cy="5565729"/>
          </a:xfrm>
        </p:spPr>
        <p:txBody>
          <a:bodyPr/>
          <a:lstStyle/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400" b="1" dirty="0" smtClean="0">
                <a:solidFill>
                  <a:srgbClr val="102D69"/>
                </a:solidFill>
              </a:rPr>
              <a:t>General</a:t>
            </a:r>
            <a:r>
              <a:rPr lang="fr-FR" sz="1400" dirty="0" smtClean="0">
                <a:solidFill>
                  <a:srgbClr val="102D69"/>
                </a:solidFill>
              </a:rPr>
              <a:t>:</a:t>
            </a:r>
            <a:endParaRPr lang="en-US" sz="1400" dirty="0" smtClean="0">
              <a:solidFill>
                <a:srgbClr val="102D69"/>
              </a:solidFill>
            </a:endParaRPr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1200" dirty="0" smtClean="0">
                <a:solidFill>
                  <a:srgbClr val="102D69"/>
                </a:solidFill>
              </a:rPr>
              <a:t>"</a:t>
            </a:r>
            <a:r>
              <a:rPr lang="en-US" sz="1200" dirty="0">
                <a:solidFill>
                  <a:srgbClr val="102D69"/>
                </a:solidFill>
              </a:rPr>
              <a:t>Quantum Computing for the Very Curious" </a:t>
            </a:r>
            <a:r>
              <a:rPr lang="en-US" sz="1200" dirty="0" smtClean="0"/>
              <a:t>: </a:t>
            </a:r>
            <a:r>
              <a:rPr lang="en-US" sz="1200" i="1" dirty="0" smtClean="0">
                <a:solidFill>
                  <a:srgbClr val="009EE0"/>
                </a:solidFill>
              </a:rPr>
              <a:t>a page-tuner book from MIT that helps you </a:t>
            </a:r>
            <a:r>
              <a:rPr lang="fr-FR" sz="1200" i="1" dirty="0" err="1">
                <a:solidFill>
                  <a:srgbClr val="009EE0"/>
                </a:solidFill>
              </a:rPr>
              <a:t>explain</a:t>
            </a:r>
            <a:r>
              <a:rPr lang="fr-FR" sz="1200" i="1" dirty="0">
                <a:solidFill>
                  <a:srgbClr val="009EE0"/>
                </a:solidFill>
              </a:rPr>
              <a:t> QC </a:t>
            </a:r>
            <a:r>
              <a:rPr lang="fr-FR" sz="1200" i="1" dirty="0" err="1">
                <a:solidFill>
                  <a:srgbClr val="009EE0"/>
                </a:solidFill>
              </a:rPr>
              <a:t>better</a:t>
            </a:r>
            <a:r>
              <a:rPr lang="fr-FR" sz="1200" i="1" dirty="0">
                <a:solidFill>
                  <a:srgbClr val="009EE0"/>
                </a:solidFill>
              </a:rPr>
              <a:t> </a:t>
            </a:r>
            <a:r>
              <a:rPr lang="fr-FR" sz="1200" i="1" dirty="0" err="1">
                <a:solidFill>
                  <a:srgbClr val="009EE0"/>
                </a:solidFill>
              </a:rPr>
              <a:t>than</a:t>
            </a:r>
            <a:r>
              <a:rPr lang="fr-FR" sz="1200" i="1" dirty="0">
                <a:solidFill>
                  <a:srgbClr val="009EE0"/>
                </a:solidFill>
              </a:rPr>
              <a:t> </a:t>
            </a:r>
            <a:r>
              <a:rPr lang="fr-FR" sz="1200" i="1" dirty="0" err="1">
                <a:solidFill>
                  <a:srgbClr val="009EE0"/>
                </a:solidFill>
              </a:rPr>
              <a:t>Canadian’s</a:t>
            </a:r>
            <a:r>
              <a:rPr lang="fr-FR" sz="1200" i="1" dirty="0">
                <a:solidFill>
                  <a:srgbClr val="009EE0"/>
                </a:solidFill>
              </a:rPr>
              <a:t> </a:t>
            </a:r>
            <a:r>
              <a:rPr lang="fr-FR" sz="1200" i="1" dirty="0" smtClean="0">
                <a:solidFill>
                  <a:srgbClr val="009EE0"/>
                </a:solidFill>
              </a:rPr>
              <a:t>PM (</a:t>
            </a:r>
            <a:r>
              <a:rPr lang="fr-FR" sz="1200" i="1" dirty="0" err="1" smtClean="0">
                <a:solidFill>
                  <a:srgbClr val="009EE0"/>
                </a:solidFill>
              </a:rPr>
              <a:t>cannot</a:t>
            </a:r>
            <a:r>
              <a:rPr lang="fr-FR" sz="1200" i="1" dirty="0" smtClean="0">
                <a:solidFill>
                  <a:srgbClr val="009EE0"/>
                </a:solidFill>
              </a:rPr>
              <a:t> </a:t>
            </a:r>
            <a:r>
              <a:rPr lang="fr-FR" sz="1200" i="1" dirty="0" err="1" smtClean="0">
                <a:solidFill>
                  <a:srgbClr val="009EE0"/>
                </a:solidFill>
              </a:rPr>
              <a:t>acces</a:t>
            </a:r>
            <a:r>
              <a:rPr lang="fr-FR" sz="1200" i="1" dirty="0" smtClean="0">
                <a:solidFill>
                  <a:srgbClr val="009EE0"/>
                </a:solidFill>
              </a:rPr>
              <a:t> </a:t>
            </a:r>
            <a:r>
              <a:rPr lang="fr-FR" sz="1200" i="1" dirty="0" err="1" smtClean="0">
                <a:solidFill>
                  <a:srgbClr val="009EE0"/>
                </a:solidFill>
              </a:rPr>
              <a:t>from</a:t>
            </a:r>
            <a:r>
              <a:rPr lang="fr-FR" sz="1200" i="1" dirty="0" smtClean="0">
                <a:solidFill>
                  <a:srgbClr val="009EE0"/>
                </a:solidFill>
              </a:rPr>
              <a:t> </a:t>
            </a:r>
            <a:r>
              <a:rPr lang="fr-FR" sz="1200" i="1" dirty="0" err="1" smtClean="0">
                <a:solidFill>
                  <a:srgbClr val="009EE0"/>
                </a:solidFill>
              </a:rPr>
              <a:t>Amundi’s</a:t>
            </a:r>
            <a:r>
              <a:rPr lang="fr-FR" sz="1200" i="1" dirty="0" smtClean="0">
                <a:solidFill>
                  <a:srgbClr val="009EE0"/>
                </a:solidFill>
              </a:rPr>
              <a:t> network)</a:t>
            </a:r>
          </a:p>
          <a:p>
            <a:pPr marL="223827" lvl="1" indent="0">
              <a:lnSpc>
                <a:spcPct val="125000"/>
              </a:lnSpc>
              <a:buNone/>
            </a:pPr>
            <a:r>
              <a:rPr lang="en-US" sz="1200" dirty="0">
                <a:hlinkClick r:id="rId2" tooltip="https://quantum.country/qcvc"/>
              </a:rPr>
              <a:t>https://</a:t>
            </a:r>
            <a:r>
              <a:rPr lang="en-US" sz="1200" dirty="0" smtClean="0">
                <a:hlinkClick r:id="rId2" tooltip="https://quantum.country/qcvc"/>
              </a:rPr>
              <a:t>quantum.country/qcvc</a:t>
            </a:r>
            <a:endParaRPr lang="fr-FR" sz="1200" i="1" dirty="0" smtClean="0">
              <a:solidFill>
                <a:srgbClr val="009EE0"/>
              </a:solidFill>
            </a:endParaRPr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200" dirty="0">
                <a:solidFill>
                  <a:srgbClr val="102D69"/>
                </a:solidFill>
              </a:rPr>
              <a:t>« France Quantum </a:t>
            </a:r>
            <a:r>
              <a:rPr lang="fr-FR" sz="1200" dirty="0" err="1">
                <a:solidFill>
                  <a:srgbClr val="102D69"/>
                </a:solidFill>
              </a:rPr>
              <a:t>Conference</a:t>
            </a:r>
            <a:r>
              <a:rPr lang="fr-FR" sz="1200" dirty="0">
                <a:solidFill>
                  <a:srgbClr val="102D69"/>
                </a:solidFill>
              </a:rPr>
              <a:t> »</a:t>
            </a:r>
            <a:r>
              <a:rPr lang="fr-FR" sz="1200" i="1" dirty="0" smtClean="0">
                <a:solidFill>
                  <a:srgbClr val="009EE0"/>
                </a:solidFill>
              </a:rPr>
              <a:t> : </a:t>
            </a:r>
            <a:r>
              <a:rPr lang="fr-FR" sz="1200" dirty="0"/>
              <a:t>State of the art, &amp; </a:t>
            </a:r>
            <a:r>
              <a:rPr lang="fr-FR" sz="1200" dirty="0" smtClean="0"/>
              <a:t>Application by </a:t>
            </a:r>
            <a:r>
              <a:rPr lang="fr-FR" sz="1200" dirty="0" err="1" smtClean="0"/>
              <a:t>actors</a:t>
            </a:r>
            <a:r>
              <a:rPr lang="fr-FR" sz="1200" dirty="0" smtClean="0"/>
              <a:t> on the </a:t>
            </a:r>
            <a:r>
              <a:rPr lang="fr-FR" sz="1200" dirty="0" err="1" smtClean="0"/>
              <a:t>fields</a:t>
            </a:r>
            <a:r>
              <a:rPr lang="fr-FR" sz="1200" i="1" dirty="0" smtClean="0">
                <a:solidFill>
                  <a:srgbClr val="009EE0"/>
                </a:solidFill>
              </a:rPr>
              <a:t>. </a:t>
            </a:r>
            <a:r>
              <a:rPr lang="fr-FR" sz="1200" dirty="0" smtClean="0"/>
              <a:t>CACIB </a:t>
            </a:r>
            <a:r>
              <a:rPr lang="fr-FR" sz="1200" dirty="0" err="1" smtClean="0"/>
              <a:t>will</a:t>
            </a:r>
            <a:r>
              <a:rPr lang="fr-FR" sz="1200" dirty="0" smtClean="0"/>
              <a:t> </a:t>
            </a:r>
            <a:r>
              <a:rPr lang="fr-FR" sz="1200" dirty="0" err="1" smtClean="0"/>
              <a:t>participate</a:t>
            </a:r>
            <a:r>
              <a:rPr lang="fr-FR" sz="1200" dirty="0" smtClean="0"/>
              <a:t> </a:t>
            </a:r>
            <a:r>
              <a:rPr lang="fr-FR" sz="1200" dirty="0" err="1" smtClean="0"/>
              <a:t>in</a:t>
            </a:r>
            <a:r>
              <a:rPr lang="fr-FR" sz="1200" dirty="0" smtClean="0"/>
              <a:t> 2023 version</a:t>
            </a:r>
            <a:endParaRPr lang="fr-FR" sz="1200" dirty="0"/>
          </a:p>
          <a:p>
            <a:pPr marL="223827" lvl="1" indent="0">
              <a:lnSpc>
                <a:spcPct val="125000"/>
              </a:lnSpc>
              <a:buNone/>
            </a:pPr>
            <a:r>
              <a:rPr lang="fr-FR" sz="1200" i="1" dirty="0" smtClean="0">
                <a:solidFill>
                  <a:srgbClr val="009EE0"/>
                </a:solidFill>
                <a:hlinkClick r:id="rId3"/>
              </a:rPr>
              <a:t>https</a:t>
            </a:r>
            <a:r>
              <a:rPr lang="fr-FR" sz="1200" i="1" dirty="0">
                <a:solidFill>
                  <a:srgbClr val="009EE0"/>
                </a:solidFill>
                <a:hlinkClick r:id="rId3"/>
              </a:rPr>
              <a:t>://</a:t>
            </a:r>
            <a:r>
              <a:rPr lang="fr-FR" sz="1200" i="1" dirty="0" smtClean="0">
                <a:solidFill>
                  <a:srgbClr val="009EE0"/>
                </a:solidFill>
                <a:hlinkClick r:id="rId3"/>
              </a:rPr>
              <a:t>www.francequantum.fr/sessions</a:t>
            </a:r>
            <a:endParaRPr lang="en-US" sz="1200" dirty="0" smtClean="0"/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400" b="1" dirty="0" err="1" smtClean="0">
                <a:solidFill>
                  <a:srgbClr val="102D69"/>
                </a:solidFill>
              </a:rPr>
              <a:t>Technical</a:t>
            </a:r>
            <a:r>
              <a:rPr lang="fr-FR" sz="1400" b="1" dirty="0" smtClean="0">
                <a:solidFill>
                  <a:srgbClr val="102D69"/>
                </a:solidFill>
              </a:rPr>
              <a:t> Training:</a:t>
            </a:r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200" dirty="0" smtClean="0"/>
              <a:t>Offline:</a:t>
            </a:r>
          </a:p>
          <a:p>
            <a:pPr lvl="2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100" b="1" dirty="0" smtClean="0">
                <a:solidFill>
                  <a:srgbClr val="102D69"/>
                </a:solidFill>
              </a:rPr>
              <a:t>French </a:t>
            </a:r>
            <a:r>
              <a:rPr lang="fr-FR" sz="1100" b="1" dirty="0" err="1">
                <a:solidFill>
                  <a:srgbClr val="102D69"/>
                </a:solidFill>
              </a:rPr>
              <a:t>College</a:t>
            </a:r>
            <a:r>
              <a:rPr lang="fr-FR" sz="1100" b="1" dirty="0">
                <a:solidFill>
                  <a:srgbClr val="102D69"/>
                </a:solidFill>
              </a:rPr>
              <a:t> Course on Quantum </a:t>
            </a:r>
            <a:r>
              <a:rPr lang="fr-FR" sz="1100" b="1" dirty="0" err="1">
                <a:solidFill>
                  <a:srgbClr val="102D69"/>
                </a:solidFill>
              </a:rPr>
              <a:t>Mechanics</a:t>
            </a:r>
            <a:r>
              <a:rPr lang="fr-FR" sz="1100" b="1" dirty="0">
                <a:solidFill>
                  <a:srgbClr val="102D69"/>
                </a:solidFill>
              </a:rPr>
              <a:t> &amp; Application</a:t>
            </a:r>
            <a:r>
              <a:rPr lang="fr-FR" sz="1100" dirty="0"/>
              <a:t>: not </a:t>
            </a:r>
            <a:r>
              <a:rPr lang="fr-FR" sz="1100" dirty="0" err="1"/>
              <a:t>MOOCs</a:t>
            </a:r>
            <a:r>
              <a:rPr lang="fr-FR" sz="1100" dirty="0"/>
              <a:t>, free </a:t>
            </a:r>
            <a:r>
              <a:rPr lang="fr-FR" sz="1100" dirty="0" err="1"/>
              <a:t>access</a:t>
            </a:r>
            <a:r>
              <a:rPr lang="fr-FR" sz="1100" dirty="0"/>
              <a:t> in </a:t>
            </a:r>
            <a:r>
              <a:rPr lang="fr-FR" sz="1100" b="1" dirty="0" err="1">
                <a:solidFill>
                  <a:srgbClr val="102D69"/>
                </a:solidFill>
              </a:rPr>
              <a:t>June</a:t>
            </a:r>
            <a:r>
              <a:rPr lang="fr-FR" sz="1100" b="1" dirty="0">
                <a:solidFill>
                  <a:srgbClr val="102D69"/>
                </a:solidFill>
              </a:rPr>
              <a:t>/2023</a:t>
            </a:r>
            <a:r>
              <a:rPr lang="fr-FR" sz="1100" dirty="0"/>
              <a:t> for </a:t>
            </a:r>
            <a:r>
              <a:rPr lang="fr-FR" sz="1100" dirty="0" err="1"/>
              <a:t>who</a:t>
            </a:r>
            <a:r>
              <a:rPr lang="fr-FR" sz="1100" dirty="0"/>
              <a:t> </a:t>
            </a:r>
            <a:r>
              <a:rPr lang="fr-FR" sz="1100" dirty="0" err="1"/>
              <a:t>wants</a:t>
            </a:r>
            <a:r>
              <a:rPr lang="fr-FR" sz="1100" dirty="0"/>
              <a:t> to </a:t>
            </a:r>
            <a:r>
              <a:rPr lang="fr-FR" sz="1100" dirty="0" err="1"/>
              <a:t>dig</a:t>
            </a:r>
            <a:r>
              <a:rPr lang="fr-FR" sz="1100" dirty="0"/>
              <a:t> </a:t>
            </a:r>
            <a:r>
              <a:rPr lang="fr-FR" sz="1100" dirty="0" err="1"/>
              <a:t>deeper</a:t>
            </a:r>
            <a:r>
              <a:rPr lang="fr-FR" sz="1100" dirty="0"/>
              <a:t> in the </a:t>
            </a:r>
            <a:r>
              <a:rPr lang="fr-FR" sz="1100" dirty="0" smtClean="0"/>
              <a:t>maths.</a:t>
            </a:r>
          </a:p>
          <a:p>
            <a:pPr marL="447654" lvl="2" indent="0">
              <a:lnSpc>
                <a:spcPct val="125000"/>
              </a:lnSpc>
              <a:buNone/>
            </a:pPr>
            <a:r>
              <a:rPr lang="en-US" sz="1100" dirty="0" smtClean="0">
                <a:hlinkClick r:id="rId4"/>
              </a:rPr>
              <a:t>https</a:t>
            </a:r>
            <a:r>
              <a:rPr lang="en-US" sz="1100" dirty="0">
                <a:hlinkClick r:id="rId4"/>
              </a:rPr>
              <a:t>://</a:t>
            </a:r>
            <a:r>
              <a:rPr lang="en-US" sz="1100" dirty="0" smtClean="0">
                <a:hlinkClick r:id="rId4"/>
              </a:rPr>
              <a:t>www.college-de-france.fr/agenda/colloque/machine-learning-in-quantum-sciences</a:t>
            </a:r>
            <a:endParaRPr lang="en-US" sz="1100" dirty="0"/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200" dirty="0" err="1" smtClean="0">
                <a:solidFill>
                  <a:srgbClr val="102D69"/>
                </a:solidFill>
              </a:rPr>
              <a:t>Moocs</a:t>
            </a:r>
            <a:r>
              <a:rPr lang="fr-FR" sz="1200" dirty="0" smtClean="0">
                <a:solidFill>
                  <a:srgbClr val="102D69"/>
                </a:solidFill>
              </a:rPr>
              <a:t> &amp; </a:t>
            </a:r>
            <a:r>
              <a:rPr lang="fr-FR" sz="1200" dirty="0" err="1" smtClean="0">
                <a:solidFill>
                  <a:srgbClr val="102D69"/>
                </a:solidFill>
              </a:rPr>
              <a:t>University</a:t>
            </a:r>
            <a:r>
              <a:rPr lang="fr-FR" sz="1200" dirty="0" smtClean="0">
                <a:solidFill>
                  <a:srgbClr val="102D69"/>
                </a:solidFill>
              </a:rPr>
              <a:t> Courses:</a:t>
            </a:r>
          </a:p>
          <a:p>
            <a:pPr lvl="2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100" b="1" dirty="0"/>
              <a:t>Quantum Information Course </a:t>
            </a:r>
            <a:r>
              <a:rPr lang="fr-FR" sz="1100" dirty="0"/>
              <a:t>(</a:t>
            </a:r>
            <a:r>
              <a:rPr lang="fr-FR" sz="1100" dirty="0" smtClean="0"/>
              <a:t>KAIST)</a:t>
            </a:r>
          </a:p>
          <a:p>
            <a:pPr marL="447654" lvl="2" indent="0">
              <a:lnSpc>
                <a:spcPct val="125000"/>
              </a:lnSpc>
              <a:buNone/>
            </a:pPr>
            <a:r>
              <a:rPr lang="fr-FR" sz="1100" dirty="0" smtClean="0">
                <a:hlinkClick r:id="rId5"/>
              </a:rPr>
              <a:t>https</a:t>
            </a:r>
            <a:r>
              <a:rPr lang="fr-FR" sz="1100" dirty="0">
                <a:hlinkClick r:id="rId5"/>
              </a:rPr>
              <a:t>://</a:t>
            </a:r>
            <a:r>
              <a:rPr lang="fr-FR" sz="1100" dirty="0" smtClean="0">
                <a:hlinkClick r:id="rId5"/>
              </a:rPr>
              <a:t>www.coursera.org/learn/introduction-to-quantum-information</a:t>
            </a:r>
            <a:endParaRPr lang="fr-FR" sz="1100" dirty="0" smtClean="0"/>
          </a:p>
          <a:p>
            <a:pPr lvl="2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100" b="1" dirty="0" smtClean="0"/>
              <a:t>Quantum </a:t>
            </a:r>
            <a:r>
              <a:rPr lang="fr-FR" sz="1100" b="1" dirty="0" err="1" smtClean="0"/>
              <a:t>Optics</a:t>
            </a:r>
            <a:r>
              <a:rPr lang="fr-FR" sz="1100" dirty="0" smtClean="0"/>
              <a:t>: Course of Alain Aspect to </a:t>
            </a:r>
            <a:r>
              <a:rPr lang="fr-FR" sz="1100" dirty="0" err="1" smtClean="0"/>
              <a:t>understand</a:t>
            </a:r>
            <a:r>
              <a:rPr lang="fr-FR" sz="1100" dirty="0" smtClean="0"/>
              <a:t> </a:t>
            </a:r>
            <a:r>
              <a:rPr lang="fr-FR" sz="1100" dirty="0" err="1" smtClean="0"/>
              <a:t>better</a:t>
            </a:r>
            <a:r>
              <a:rPr lang="fr-FR" sz="1100" dirty="0" smtClean="0"/>
              <a:t> how </a:t>
            </a:r>
            <a:r>
              <a:rPr lang="fr-FR" sz="1100" dirty="0" err="1" smtClean="0"/>
              <a:t>Pasqal’s</a:t>
            </a:r>
            <a:r>
              <a:rPr lang="fr-FR" sz="1100" dirty="0" smtClean="0"/>
              <a:t> hardware </a:t>
            </a:r>
            <a:r>
              <a:rPr lang="fr-FR" sz="1100" dirty="0" err="1" smtClean="0"/>
              <a:t>works</a:t>
            </a:r>
            <a:endParaRPr lang="fr-FR" sz="1100" dirty="0" smtClean="0"/>
          </a:p>
          <a:p>
            <a:pPr marL="447654" lvl="2" indent="0">
              <a:lnSpc>
                <a:spcPct val="125000"/>
              </a:lnSpc>
              <a:buNone/>
            </a:pPr>
            <a:r>
              <a:rPr lang="fr-FR" sz="1100" dirty="0">
                <a:hlinkClick r:id="rId6"/>
              </a:rPr>
              <a:t>https://www.coursera.org/learn/quantum-optics-single-photon</a:t>
            </a:r>
            <a:endParaRPr lang="fr-FR" sz="1100" dirty="0"/>
          </a:p>
          <a:p>
            <a:pPr marL="447654" lvl="2" indent="0">
              <a:lnSpc>
                <a:spcPct val="125000"/>
              </a:lnSpc>
              <a:buNone/>
            </a:pPr>
            <a:r>
              <a:rPr lang="fr-FR" sz="1100" dirty="0">
                <a:hlinkClick r:id="rId7"/>
              </a:rPr>
              <a:t>https://</a:t>
            </a:r>
            <a:r>
              <a:rPr lang="fr-FR" sz="1100" dirty="0" smtClean="0">
                <a:hlinkClick r:id="rId7"/>
              </a:rPr>
              <a:t>www.coursera.org/learn/quantum-optics-two-photons</a:t>
            </a:r>
            <a:endParaRPr lang="fr-FR" sz="1100" dirty="0" smtClean="0"/>
          </a:p>
          <a:p>
            <a:pPr lvl="2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1100" b="1" dirty="0" smtClean="0"/>
              <a:t>Quantum Computation </a:t>
            </a:r>
            <a:r>
              <a:rPr lang="en-US" sz="1100" dirty="0" smtClean="0"/>
              <a:t>(</a:t>
            </a:r>
            <a:r>
              <a:rPr lang="fr-FR" sz="1100" dirty="0" smtClean="0"/>
              <a:t>Caltech)</a:t>
            </a:r>
            <a:endParaRPr lang="en-US" sz="1100" dirty="0"/>
          </a:p>
          <a:p>
            <a:pPr marL="447654" lvl="2" indent="0">
              <a:lnSpc>
                <a:spcPct val="125000"/>
              </a:lnSpc>
              <a:buNone/>
            </a:pPr>
            <a:r>
              <a:rPr lang="fr-FR" sz="1100" dirty="0" smtClean="0">
                <a:hlinkClick r:id="rId8"/>
              </a:rPr>
              <a:t>http</a:t>
            </a:r>
            <a:r>
              <a:rPr lang="fr-FR" sz="1100" dirty="0">
                <a:hlinkClick r:id="rId8"/>
              </a:rPr>
              <a:t>://theory.caltech.edu/~preskill/ph229</a:t>
            </a:r>
            <a:r>
              <a:rPr lang="fr-FR" sz="1100" dirty="0" smtClean="0">
                <a:hlinkClick r:id="rId8"/>
              </a:rPr>
              <a:t>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39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4" y="141707"/>
            <a:ext cx="8063999" cy="387493"/>
          </a:xfrm>
        </p:spPr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more info on Quantum </a:t>
            </a:r>
            <a:r>
              <a:rPr lang="fr-FR" dirty="0" err="1"/>
              <a:t>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653143"/>
            <a:ext cx="8063998" cy="5486400"/>
          </a:xfrm>
        </p:spPr>
        <p:txBody>
          <a:bodyPr/>
          <a:lstStyle/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b="1" dirty="0" smtClean="0">
                <a:solidFill>
                  <a:srgbClr val="102D69"/>
                </a:solidFill>
              </a:rPr>
              <a:t>Tools:</a:t>
            </a:r>
            <a:endParaRPr lang="fr-FR" sz="1400" b="1" dirty="0" smtClean="0">
              <a:solidFill>
                <a:srgbClr val="102D69"/>
              </a:solidFill>
            </a:endParaRPr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200" dirty="0" err="1" smtClean="0">
                <a:solidFill>
                  <a:srgbClr val="102D69"/>
                </a:solidFill>
              </a:rPr>
              <a:t>Emulator</a:t>
            </a:r>
            <a:r>
              <a:rPr lang="fr-FR" sz="1200" dirty="0" smtClean="0">
                <a:solidFill>
                  <a:srgbClr val="102D69"/>
                </a:solidFill>
              </a:rPr>
              <a:t> </a:t>
            </a:r>
            <a:r>
              <a:rPr lang="fr-FR" sz="1200" dirty="0">
                <a:solidFill>
                  <a:srgbClr val="102D69"/>
                </a:solidFill>
              </a:rPr>
              <a:t>to </a:t>
            </a:r>
            <a:r>
              <a:rPr lang="fr-FR" sz="1200" dirty="0" err="1">
                <a:solidFill>
                  <a:srgbClr val="102D69"/>
                </a:solidFill>
              </a:rPr>
              <a:t>play</a:t>
            </a:r>
            <a:r>
              <a:rPr lang="fr-FR" sz="1200" dirty="0">
                <a:solidFill>
                  <a:srgbClr val="102D69"/>
                </a:solidFill>
              </a:rPr>
              <a:t> </a:t>
            </a:r>
            <a:r>
              <a:rPr lang="fr-FR" sz="1200" dirty="0" err="1">
                <a:solidFill>
                  <a:srgbClr val="102D69"/>
                </a:solidFill>
              </a:rPr>
              <a:t>with</a:t>
            </a:r>
            <a:r>
              <a:rPr lang="fr-FR" sz="1200" dirty="0">
                <a:solidFill>
                  <a:srgbClr val="102D69"/>
                </a:solidFill>
              </a:rPr>
              <a:t> QPU </a:t>
            </a:r>
            <a:r>
              <a:rPr lang="fr-FR" sz="1200" dirty="0" err="1">
                <a:solidFill>
                  <a:srgbClr val="102D69"/>
                </a:solidFill>
              </a:rPr>
              <a:t>with</a:t>
            </a:r>
            <a:r>
              <a:rPr lang="fr-FR" sz="1200" dirty="0">
                <a:solidFill>
                  <a:srgbClr val="102D69"/>
                </a:solidFill>
              </a:rPr>
              <a:t> training/ </a:t>
            </a:r>
            <a:r>
              <a:rPr lang="fr-FR" sz="1200" dirty="0" err="1">
                <a:solidFill>
                  <a:srgbClr val="102D69"/>
                </a:solidFill>
              </a:rPr>
              <a:t>tutorials</a:t>
            </a:r>
            <a:r>
              <a:rPr lang="fr-FR" sz="1200" dirty="0">
                <a:solidFill>
                  <a:srgbClr val="102D69"/>
                </a:solidFill>
              </a:rPr>
              <a:t>:</a:t>
            </a:r>
          </a:p>
          <a:p>
            <a:pPr lvl="2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100" b="1" dirty="0" err="1">
                <a:solidFill>
                  <a:srgbClr val="102D69"/>
                </a:solidFill>
              </a:rPr>
              <a:t>IBM’s</a:t>
            </a:r>
            <a:r>
              <a:rPr lang="fr-FR" sz="1100" dirty="0">
                <a:solidFill>
                  <a:srgbClr val="102D69"/>
                </a:solidFill>
              </a:rPr>
              <a:t> </a:t>
            </a:r>
            <a:r>
              <a:rPr lang="fr-FR" sz="1100" dirty="0" err="1">
                <a:solidFill>
                  <a:srgbClr val="102D69"/>
                </a:solidFill>
              </a:rPr>
              <a:t>toolkit</a:t>
            </a:r>
            <a:r>
              <a:rPr lang="fr-FR" sz="1100" dirty="0">
                <a:solidFill>
                  <a:srgbClr val="102D69"/>
                </a:solidFill>
              </a:rPr>
              <a:t> </a:t>
            </a:r>
            <a:r>
              <a:rPr lang="fr-FR" sz="1100" dirty="0" err="1">
                <a:solidFill>
                  <a:srgbClr val="102D69"/>
                </a:solidFill>
              </a:rPr>
              <a:t>with</a:t>
            </a:r>
            <a:r>
              <a:rPr lang="fr-FR" sz="1100" dirty="0">
                <a:solidFill>
                  <a:srgbClr val="102D69"/>
                </a:solidFill>
              </a:rPr>
              <a:t> training course</a:t>
            </a:r>
            <a:r>
              <a:rPr lang="fr-FR" sz="1100" dirty="0"/>
              <a:t>: </a:t>
            </a:r>
            <a:r>
              <a:rPr lang="fr-FR" sz="1100" dirty="0">
                <a:hlinkClick r:id="rId2"/>
              </a:rPr>
              <a:t>https://qiskit.org/</a:t>
            </a:r>
            <a:endParaRPr lang="fr-FR" sz="1100" dirty="0"/>
          </a:p>
          <a:p>
            <a:pPr lvl="2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100" b="1" dirty="0" err="1">
                <a:solidFill>
                  <a:srgbClr val="102D69"/>
                </a:solidFill>
              </a:rPr>
              <a:t>Pasqual’s</a:t>
            </a:r>
            <a:r>
              <a:rPr lang="fr-FR" sz="1100" dirty="0">
                <a:solidFill>
                  <a:srgbClr val="102D69"/>
                </a:solidFill>
              </a:rPr>
              <a:t> </a:t>
            </a:r>
            <a:r>
              <a:rPr lang="fr-FR" sz="1100" dirty="0" err="1">
                <a:solidFill>
                  <a:srgbClr val="102D69"/>
                </a:solidFill>
              </a:rPr>
              <a:t>toolkit</a:t>
            </a:r>
            <a:r>
              <a:rPr lang="fr-FR" sz="1100" dirty="0">
                <a:solidFill>
                  <a:srgbClr val="102D69"/>
                </a:solidFill>
              </a:rPr>
              <a:t> </a:t>
            </a:r>
            <a:r>
              <a:rPr lang="fr-FR" sz="1100" dirty="0" err="1">
                <a:solidFill>
                  <a:srgbClr val="102D69"/>
                </a:solidFill>
              </a:rPr>
              <a:t>with</a:t>
            </a:r>
            <a:r>
              <a:rPr lang="fr-FR" sz="1100" dirty="0">
                <a:solidFill>
                  <a:srgbClr val="102D69"/>
                </a:solidFill>
              </a:rPr>
              <a:t> documentation: </a:t>
            </a:r>
            <a:endParaRPr lang="fr-FR" sz="1100" dirty="0" smtClean="0">
              <a:solidFill>
                <a:srgbClr val="102D69"/>
              </a:solidFill>
            </a:endParaRPr>
          </a:p>
          <a:p>
            <a:pPr marL="447654" lvl="2" indent="0">
              <a:lnSpc>
                <a:spcPct val="125000"/>
              </a:lnSpc>
              <a:buNone/>
            </a:pPr>
            <a:r>
              <a:rPr lang="fr-FR" sz="1100" dirty="0">
                <a:hlinkClick r:id="rId3"/>
              </a:rPr>
              <a:t>https://www.pasqal.com/services/pulser-studio</a:t>
            </a:r>
            <a:endParaRPr lang="fr-FR" sz="1100" dirty="0"/>
          </a:p>
          <a:p>
            <a:pPr marL="447654" lvl="2" indent="0">
              <a:lnSpc>
                <a:spcPct val="125000"/>
              </a:lnSpc>
              <a:buNone/>
            </a:pPr>
            <a:r>
              <a:rPr lang="fr-FR" sz="1100" dirty="0">
                <a:hlinkClick r:id="rId4"/>
              </a:rPr>
              <a:t>https://pulser.readthedocs.io/en/stable</a:t>
            </a:r>
            <a:r>
              <a:rPr lang="fr-FR" sz="1100" dirty="0" smtClean="0">
                <a:hlinkClick r:id="rId4"/>
              </a:rPr>
              <a:t>/</a:t>
            </a:r>
            <a:endParaRPr lang="fr-FR" sz="1100" dirty="0"/>
          </a:p>
          <a:p>
            <a:pPr lvl="2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sz="1100" b="1" dirty="0" err="1" smtClean="0">
                <a:solidFill>
                  <a:srgbClr val="102D69"/>
                </a:solidFill>
              </a:rPr>
              <a:t>Google’s</a:t>
            </a:r>
            <a:r>
              <a:rPr lang="fr-FR" sz="1100" dirty="0" smtClean="0">
                <a:solidFill>
                  <a:srgbClr val="102D69"/>
                </a:solidFill>
              </a:rPr>
              <a:t> </a:t>
            </a:r>
            <a:r>
              <a:rPr lang="fr-FR" sz="1100" dirty="0" err="1" smtClean="0">
                <a:solidFill>
                  <a:srgbClr val="102D69"/>
                </a:solidFill>
              </a:rPr>
              <a:t>toolkit</a:t>
            </a:r>
            <a:r>
              <a:rPr lang="fr-FR" sz="1100" dirty="0" smtClean="0">
                <a:solidFill>
                  <a:srgbClr val="102D69"/>
                </a:solidFill>
              </a:rPr>
              <a:t>: Quantum </a:t>
            </a:r>
            <a:r>
              <a:rPr lang="fr-FR" sz="1100" dirty="0" err="1" smtClean="0">
                <a:solidFill>
                  <a:srgbClr val="102D69"/>
                </a:solidFill>
              </a:rPr>
              <a:t>Tensorflow</a:t>
            </a:r>
            <a:r>
              <a:rPr lang="fr-FR" sz="1100" dirty="0" smtClean="0">
                <a:solidFill>
                  <a:srgbClr val="102D69"/>
                </a:solidFill>
              </a:rPr>
              <a:t>: </a:t>
            </a:r>
            <a:r>
              <a:rPr lang="fr-FR" dirty="0" smtClean="0">
                <a:solidFill>
                  <a:srgbClr val="102D69"/>
                </a:solidFill>
              </a:rPr>
              <a:t> </a:t>
            </a:r>
            <a:r>
              <a:rPr lang="fr-FR" dirty="0" smtClean="0">
                <a:hlinkClick r:id="rId5"/>
              </a:rPr>
              <a:t>https</a:t>
            </a:r>
            <a:r>
              <a:rPr lang="fr-FR" dirty="0">
                <a:hlinkClick r:id="rId5"/>
              </a:rPr>
              <a:t>://</a:t>
            </a:r>
            <a:r>
              <a:rPr lang="fr-FR" dirty="0" smtClean="0">
                <a:hlinkClick r:id="rId5"/>
              </a:rPr>
              <a:t>www.tensorflow.org/quantum</a:t>
            </a:r>
            <a:endParaRPr lang="fr-FR" dirty="0"/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b="1" dirty="0" smtClean="0">
                <a:solidFill>
                  <a:srgbClr val="102D69"/>
                </a:solidFill>
              </a:rPr>
              <a:t>Books &amp; </a:t>
            </a:r>
            <a:r>
              <a:rPr lang="fr-FR" b="1" dirty="0" err="1" smtClean="0">
                <a:solidFill>
                  <a:srgbClr val="102D69"/>
                </a:solidFill>
              </a:rPr>
              <a:t>Papers</a:t>
            </a:r>
            <a:r>
              <a:rPr lang="fr-FR" b="1" dirty="0" smtClean="0">
                <a:solidFill>
                  <a:srgbClr val="102D69"/>
                </a:solidFill>
              </a:rPr>
              <a:t>:</a:t>
            </a:r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dirty="0">
                <a:hlinkClick r:id="rId6"/>
              </a:rPr>
              <a:t>https://</a:t>
            </a:r>
            <a:r>
              <a:rPr lang="fr-FR" dirty="0" smtClean="0">
                <a:hlinkClick r:id="rId6"/>
              </a:rPr>
              <a:t>arxiv.org/abs/1611.04471</a:t>
            </a:r>
            <a:endParaRPr lang="fr-FR" dirty="0" smtClean="0"/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dirty="0">
                <a:hlinkClick r:id="rId7"/>
              </a:rPr>
              <a:t>https://</a:t>
            </a:r>
            <a:r>
              <a:rPr lang="fr-FR" dirty="0" smtClean="0">
                <a:hlinkClick r:id="rId7"/>
              </a:rPr>
              <a:t>arxiv.org/abs/2107.01218</a:t>
            </a:r>
            <a:endParaRPr lang="fr-FR" dirty="0" smtClean="0"/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dirty="0">
                <a:hlinkClick r:id="rId8"/>
              </a:rPr>
              <a:t>https://</a:t>
            </a:r>
            <a:r>
              <a:rPr lang="fr-FR" dirty="0" smtClean="0">
                <a:hlinkClick r:id="rId8"/>
              </a:rPr>
              <a:t>arxiv.org/abs/1804.03719</a:t>
            </a:r>
            <a:endParaRPr lang="fr-FR" dirty="0" smtClean="0"/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dirty="0">
                <a:hlinkClick r:id="rId9"/>
              </a:rPr>
              <a:t>https://</a:t>
            </a:r>
            <a:r>
              <a:rPr lang="fr-FR" dirty="0" smtClean="0">
                <a:hlinkClick r:id="rId9"/>
              </a:rPr>
              <a:t>arxiv.org/abs/2107.03247</a:t>
            </a:r>
            <a:endParaRPr lang="fr-FR" dirty="0" smtClean="0"/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dirty="0">
                <a:hlinkClick r:id="rId10"/>
              </a:rPr>
              <a:t>https://</a:t>
            </a:r>
            <a:r>
              <a:rPr lang="fr-FR" dirty="0" smtClean="0">
                <a:hlinkClick r:id="rId10"/>
              </a:rPr>
              <a:t>www.amazon.fr/Machine-Learning-Quantum-Computers-Schuld/dp/3030830977</a:t>
            </a:r>
            <a:endParaRPr lang="fr-FR" dirty="0" smtClean="0"/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dirty="0">
                <a:hlinkClick r:id="rId11"/>
              </a:rPr>
              <a:t>https://</a:t>
            </a:r>
            <a:r>
              <a:rPr lang="fr-FR" dirty="0" smtClean="0">
                <a:hlinkClick r:id="rId11"/>
              </a:rPr>
              <a:t>link.springer.com/book/10.1007/978-3-030-83274-2</a:t>
            </a:r>
            <a:endParaRPr lang="fr-FR" dirty="0" smtClean="0"/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dirty="0">
                <a:hlinkClick r:id="rId12"/>
              </a:rPr>
              <a:t>https://</a:t>
            </a:r>
            <a:r>
              <a:rPr lang="fr-FR" dirty="0" smtClean="0">
                <a:hlinkClick r:id="rId12"/>
              </a:rPr>
              <a:t>www.amazon.com/Quantum-Computation-Information-10th-Anniversary/dp/1107002176</a:t>
            </a:r>
            <a:endParaRPr lang="fr-FR" dirty="0" smtClean="0"/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fr-FR" dirty="0">
                <a:hlinkClick r:id="rId13"/>
              </a:rPr>
              <a:t>https://scottaaronson.blog</a:t>
            </a:r>
            <a:r>
              <a:rPr lang="fr-FR" dirty="0" smtClean="0">
                <a:hlinkClick r:id="rId13"/>
              </a:rPr>
              <a:t>/</a:t>
            </a:r>
            <a:endParaRPr lang="fr-FR" dirty="0" smtClean="0"/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fr-FR" dirty="0" smtClean="0"/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US" b="1" dirty="0" smtClean="0"/>
          </a:p>
          <a:p>
            <a:pPr lvl="1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fr-FR" sz="13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17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3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30000" y="1906460"/>
            <a:ext cx="7703884" cy="4053468"/>
          </a:xfrm>
        </p:spPr>
        <p:txBody>
          <a:bodyPr/>
          <a:lstStyle/>
          <a:p>
            <a:r>
              <a:rPr lang="fr-FR" dirty="0" smtClean="0">
                <a:hlinkClick r:id="rId2" action="ppaction://hlinksldjump"/>
              </a:rPr>
              <a:t>Quantum </a:t>
            </a:r>
            <a:r>
              <a:rPr lang="fr-FR" dirty="0" err="1" smtClean="0">
                <a:hlinkClick r:id="rId2" action="ppaction://hlinksldjump"/>
              </a:rPr>
              <a:t>Computing</a:t>
            </a:r>
            <a:r>
              <a:rPr lang="fr-FR" dirty="0" smtClean="0">
                <a:hlinkClick r:id="rId2" action="ppaction://hlinksldjump"/>
              </a:rPr>
              <a:t> (QC): 4 WH Questions</a:t>
            </a:r>
            <a:endParaRPr lang="fr-FR" dirty="0" smtClean="0"/>
          </a:p>
          <a:p>
            <a:pPr lvl="1"/>
            <a:r>
              <a:rPr lang="en-US" b="1" dirty="0" smtClean="0">
                <a:solidFill>
                  <a:srgbClr val="102D69"/>
                </a:solidFill>
                <a:hlinkClick r:id="rId3" action="ppaction://hlinksldjump"/>
              </a:rPr>
              <a:t>Why</a:t>
            </a:r>
            <a:r>
              <a:rPr lang="en-US" dirty="0" smtClean="0"/>
              <a:t> do we need QC ? =&gt; </a:t>
            </a:r>
            <a:r>
              <a:rPr lang="en-US" i="1" dirty="0" smtClean="0"/>
              <a:t>improvement of Algorithm Speed &amp; Solution Quality</a:t>
            </a:r>
          </a:p>
          <a:p>
            <a:pPr lvl="1"/>
            <a:r>
              <a:rPr lang="en-US" b="1" dirty="0" smtClean="0">
                <a:solidFill>
                  <a:srgbClr val="102D69"/>
                </a:solidFill>
                <a:hlinkClick r:id="rId4" action="ppaction://hlinksldjump"/>
              </a:rPr>
              <a:t>What</a:t>
            </a:r>
            <a:r>
              <a:rPr lang="en-US" dirty="0" smtClean="0"/>
              <a:t> is QC? A quick intro &amp; comparison with classical computing</a:t>
            </a:r>
          </a:p>
          <a:p>
            <a:pPr lvl="1"/>
            <a:r>
              <a:rPr lang="en-US" b="1" dirty="0" smtClean="0">
                <a:solidFill>
                  <a:srgbClr val="102D69"/>
                </a:solidFill>
                <a:hlinkClick r:id="rId5" action="ppaction://hlinksldjump"/>
              </a:rPr>
              <a:t>How</a:t>
            </a:r>
            <a:r>
              <a:rPr lang="en-US" dirty="0" smtClean="0"/>
              <a:t> to make &amp; use Quantum Processor Unit (QPU): Hardware Approaches</a:t>
            </a:r>
          </a:p>
          <a:p>
            <a:pPr lvl="1"/>
            <a:r>
              <a:rPr lang="en-US" b="1" dirty="0" smtClean="0">
                <a:solidFill>
                  <a:srgbClr val="102D69"/>
                </a:solidFill>
                <a:hlinkClick r:id="rId6" action="ppaction://hlinksldjump"/>
              </a:rPr>
              <a:t>When</a:t>
            </a:r>
            <a:r>
              <a:rPr lang="en-US" b="1" dirty="0" smtClean="0">
                <a:solidFill>
                  <a:srgbClr val="102D69"/>
                </a:solidFill>
              </a:rPr>
              <a:t> </a:t>
            </a:r>
            <a:r>
              <a:rPr lang="en-US" dirty="0" smtClean="0"/>
              <a:t>does the magic of QC happen &amp; what are things we can do now?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hlinkClick r:id="rId7" action="ppaction://hlinksldjump"/>
              </a:rPr>
              <a:t>Concrete Application of QC:</a:t>
            </a:r>
            <a:endParaRPr lang="en-US" dirty="0" smtClean="0"/>
          </a:p>
          <a:p>
            <a:pPr marL="403204" lvl="1" indent="0">
              <a:buNone/>
            </a:pPr>
            <a:r>
              <a:rPr lang="en-US" i="1" dirty="0" smtClean="0"/>
              <a:t>(non-exhaustive list, all examples here are implemented with </a:t>
            </a:r>
            <a:r>
              <a:rPr lang="en-US" i="1" dirty="0" err="1" smtClean="0"/>
              <a:t>Pasqal</a:t>
            </a:r>
            <a:r>
              <a:rPr lang="en-US" i="1" dirty="0" smtClean="0"/>
              <a:t> QPU)</a:t>
            </a:r>
          </a:p>
          <a:p>
            <a:pPr lvl="1"/>
            <a:r>
              <a:rPr lang="en-US" dirty="0" smtClean="0"/>
              <a:t>Acceleration (exponential or quadratic) of classical algorithm: </a:t>
            </a:r>
            <a:r>
              <a:rPr lang="en-US" dirty="0" smtClean="0">
                <a:hlinkClick r:id="rId8" action="ppaction://hlinksldjump"/>
              </a:rPr>
              <a:t>QUBO</a:t>
            </a:r>
            <a:endParaRPr lang="en-US" dirty="0" smtClean="0"/>
          </a:p>
          <a:p>
            <a:pPr lvl="1"/>
            <a:r>
              <a:rPr lang="en-US" dirty="0" smtClean="0">
                <a:hlinkClick r:id="rId9" action="ppaction://hlinksldjump"/>
              </a:rPr>
              <a:t>Quantum Machine Learning</a:t>
            </a:r>
            <a:endParaRPr lang="en-US" dirty="0" smtClean="0"/>
          </a:p>
          <a:p>
            <a:pPr lvl="1"/>
            <a:r>
              <a:rPr lang="en-US" dirty="0" smtClean="0">
                <a:hlinkClick r:id="rId10" action="ppaction://hlinksldjump"/>
              </a:rPr>
              <a:t>Non-linear differential equation solver</a:t>
            </a:r>
            <a:endParaRPr lang="en-US" dirty="0" smtClean="0"/>
          </a:p>
          <a:p>
            <a:pPr lvl="1"/>
            <a:endParaRPr lang="fr-FR" dirty="0" smtClean="0"/>
          </a:p>
          <a:p>
            <a:r>
              <a:rPr lang="en-US" dirty="0" smtClean="0">
                <a:hlinkClick r:id="rId11" action="ppaction://hlinksldjump"/>
              </a:rPr>
              <a:t>Annex: Information &amp; extra-resources</a:t>
            </a:r>
            <a:endParaRPr lang="en-US" dirty="0" smtClean="0"/>
          </a:p>
          <a:p>
            <a:pPr marL="403204" lvl="1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0318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4 WH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4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 smtClean="0"/>
              <a:t>Why</a:t>
            </a:r>
            <a:r>
              <a:rPr lang="fr-FR" dirty="0" smtClean="0"/>
              <a:t> ?</a:t>
            </a:r>
          </a:p>
          <a:p>
            <a:r>
              <a:rPr lang="fr-FR" dirty="0" err="1" smtClean="0"/>
              <a:t>What</a:t>
            </a:r>
            <a:r>
              <a:rPr lang="fr-FR" dirty="0" smtClean="0"/>
              <a:t> ? </a:t>
            </a:r>
          </a:p>
          <a:p>
            <a:r>
              <a:rPr lang="fr-FR" dirty="0" smtClean="0"/>
              <a:t>How ?</a:t>
            </a:r>
          </a:p>
          <a:p>
            <a:r>
              <a:rPr lang="fr-FR" dirty="0" err="1" smtClean="0"/>
              <a:t>When</a:t>
            </a:r>
            <a:r>
              <a:rPr lang="fr-FR" dirty="0" smtClean="0"/>
              <a:t>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2" y="169993"/>
            <a:ext cx="4048578" cy="771282"/>
          </a:xfrm>
        </p:spPr>
        <p:txBody>
          <a:bodyPr numCol="1">
            <a:normAutofit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Quantum </a:t>
            </a:r>
            <a:r>
              <a:rPr lang="fr-FR" dirty="0" err="1" smtClean="0"/>
              <a:t>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2" y="1134837"/>
            <a:ext cx="8063998" cy="2823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1"/>
                </a:solidFill>
              </a:rPr>
              <a:t>To solve what classical computing can’t: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b="1" dirty="0" smtClean="0">
                <a:solidFill>
                  <a:schemeClr val="tx1"/>
                </a:solidFill>
              </a:rPr>
              <a:t>A large problem</a:t>
            </a:r>
            <a:r>
              <a:rPr lang="en-US" sz="1200" dirty="0" smtClean="0">
                <a:solidFill>
                  <a:srgbClr val="009EE0"/>
                </a:solidFill>
              </a:rPr>
              <a:t>: </a:t>
            </a:r>
            <a:r>
              <a:rPr lang="en-US" sz="1200" i="1" dirty="0" smtClean="0">
                <a:solidFill>
                  <a:srgbClr val="009EE0"/>
                </a:solidFill>
              </a:rPr>
              <a:t>such as Combinatory Optimization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b="1" dirty="0" smtClean="0">
                <a:solidFill>
                  <a:schemeClr val="tx1"/>
                </a:solidFill>
              </a:rPr>
              <a:t>A complex problem:</a:t>
            </a:r>
            <a:r>
              <a:rPr lang="en-US" sz="1200" dirty="0" smtClean="0">
                <a:solidFill>
                  <a:schemeClr val="tx1"/>
                </a:solidFill>
              </a:rPr>
              <a:t> extremely hard to solve, but can be </a:t>
            </a:r>
            <a:r>
              <a:rPr lang="en-US" sz="1200" dirty="0" err="1" smtClean="0">
                <a:solidFill>
                  <a:schemeClr val="tx1"/>
                </a:solidFill>
              </a:rPr>
              <a:t>modelized</a:t>
            </a:r>
            <a:r>
              <a:rPr lang="en-US" sz="1200" dirty="0" smtClean="0">
                <a:solidFill>
                  <a:schemeClr val="tx1"/>
                </a:solidFill>
              </a:rPr>
              <a:t> naturally using a quantum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1"/>
                </a:solidFill>
              </a:rPr>
              <a:t>Quantum Computing Advantage: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</a:rPr>
              <a:t>In some problems, we achieve </a:t>
            </a:r>
            <a:r>
              <a:rPr lang="en-US" sz="1200" b="1" dirty="0" smtClean="0">
                <a:solidFill>
                  <a:schemeClr val="tx1"/>
                </a:solidFill>
              </a:rPr>
              <a:t>exponential speed-up</a:t>
            </a:r>
            <a:r>
              <a:rPr lang="en-US" sz="1200" dirty="0" smtClean="0">
                <a:solidFill>
                  <a:schemeClr val="tx1"/>
                </a:solidFill>
              </a:rPr>
              <a:t> and </a:t>
            </a:r>
            <a:r>
              <a:rPr lang="en-US" sz="1200" b="1" dirty="0" smtClean="0">
                <a:solidFill>
                  <a:schemeClr val="tx1"/>
                </a:solidFill>
              </a:rPr>
              <a:t>quadratic speed-up</a:t>
            </a:r>
            <a:r>
              <a:rPr lang="en-US" sz="1200" dirty="0" smtClean="0">
                <a:solidFill>
                  <a:schemeClr val="tx1"/>
                </a:solidFill>
              </a:rPr>
              <a:t> in others.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b="1" dirty="0" smtClean="0">
                <a:solidFill>
                  <a:schemeClr val="tx1"/>
                </a:solidFill>
              </a:rPr>
              <a:t>Parallelization</a:t>
            </a:r>
            <a:r>
              <a:rPr lang="en-US" sz="1200" b="1" dirty="0">
                <a:solidFill>
                  <a:schemeClr val="tx1"/>
                </a:solidFill>
              </a:rPr>
              <a:t> </a:t>
            </a:r>
            <a:r>
              <a:rPr lang="en-US" sz="1200" b="1" dirty="0" smtClean="0">
                <a:solidFill>
                  <a:schemeClr val="tx1"/>
                </a:solidFill>
              </a:rPr>
              <a:t>is not the reason</a:t>
            </a:r>
            <a:r>
              <a:rPr lang="en-US" sz="1200" dirty="0" smtClean="0">
                <a:solidFill>
                  <a:schemeClr val="tx1"/>
                </a:solidFill>
              </a:rPr>
              <a:t> of the speedup (as communicated in public press). It’s the </a:t>
            </a:r>
            <a:r>
              <a:rPr lang="en-US" sz="1200" b="1" dirty="0" smtClean="0">
                <a:solidFill>
                  <a:schemeClr val="tx1"/>
                </a:solidFill>
              </a:rPr>
              <a:t>nature of behavior</a:t>
            </a:r>
            <a:r>
              <a:rPr lang="en-US" sz="1200" dirty="0" smtClean="0">
                <a:solidFill>
                  <a:schemeClr val="tx1"/>
                </a:solidFill>
              </a:rPr>
              <a:t> of objects </a:t>
            </a:r>
            <a:r>
              <a:rPr lang="en-US" sz="1200" b="1" dirty="0" smtClean="0">
                <a:solidFill>
                  <a:schemeClr val="tx1"/>
                </a:solidFill>
              </a:rPr>
              <a:t>in quantum physic world</a:t>
            </a:r>
            <a:r>
              <a:rPr lang="en-US" sz="1200" dirty="0" smtClean="0">
                <a:solidFill>
                  <a:schemeClr val="tx1"/>
                </a:solidFill>
              </a:rPr>
              <a:t>.</a:t>
            </a:r>
            <a:endParaRPr lang="en-US" sz="1200" dirty="0">
              <a:solidFill>
                <a:schemeClr val="tx1"/>
              </a:solidFill>
            </a:endParaRPr>
          </a:p>
          <a:p>
            <a:pPr marL="6351" indent="0">
              <a:buNone/>
            </a:pPr>
            <a:r>
              <a:rPr lang="en-US" sz="1200" i="1" dirty="0" smtClean="0">
                <a:solidFill>
                  <a:srgbClr val="009EE0"/>
                </a:solidFill>
              </a:rPr>
              <a:t>Quantum Computing is not a replacement of classical computing (CPU/GPU). Quantum mechanics gives us an alternative way of design computer &amp; </a:t>
            </a:r>
            <a:r>
              <a:rPr lang="en-US" sz="1200" i="1" dirty="0" err="1" smtClean="0">
                <a:solidFill>
                  <a:srgbClr val="009EE0"/>
                </a:solidFill>
              </a:rPr>
              <a:t>algo</a:t>
            </a:r>
            <a:r>
              <a:rPr lang="en-US" sz="1200" i="1" dirty="0" smtClean="0">
                <a:solidFill>
                  <a:srgbClr val="009EE0"/>
                </a:solidFill>
              </a:rPr>
              <a:t> to solve certain problems that classical methods can’t.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1"/>
                </a:solidFill>
              </a:rPr>
              <a:t>Hybrid approach = Classical + Quantum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5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25" y="3897002"/>
            <a:ext cx="3393379" cy="2340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88330" y="169993"/>
            <a:ext cx="4048578" cy="771282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FF0000"/>
                </a:solidFill>
              </a:rPr>
              <a:t>Why</a:t>
            </a:r>
            <a:r>
              <a:rPr lang="fr-FR" sz="1400" dirty="0" smtClean="0">
                <a:solidFill>
                  <a:srgbClr val="FF0000"/>
                </a:solidFill>
              </a:rPr>
              <a:t> ?</a:t>
            </a:r>
            <a:endParaRPr lang="fr-FR" sz="1400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/>
              <a:t>What</a:t>
            </a:r>
            <a:r>
              <a:rPr lang="fr-FR" sz="1400" dirty="0" smtClean="0"/>
              <a:t> ?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smtClean="0"/>
              <a:t>How 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/>
              <a:t>When</a:t>
            </a:r>
            <a:r>
              <a:rPr lang="fr-FR" sz="1400" dirty="0" smtClean="0"/>
              <a:t> ?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04" y="3897002"/>
            <a:ext cx="3383615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1053973"/>
            <a:ext cx="6408512" cy="331101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1400" b="1" dirty="0">
                <a:solidFill>
                  <a:schemeClr val="tx1"/>
                </a:solidFill>
              </a:rPr>
              <a:t>Processor, Circuits &amp; Bit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i="1" dirty="0" smtClean="0">
                <a:solidFill>
                  <a:srgbClr val="009EE0"/>
                </a:solidFill>
              </a:rPr>
              <a:t>Bit </a:t>
            </a:r>
            <a:r>
              <a:rPr lang="en-US" i="1" dirty="0">
                <a:solidFill>
                  <a:srgbClr val="009EE0"/>
                </a:solidFill>
              </a:rPr>
              <a:t>(binary digit</a:t>
            </a:r>
            <a:r>
              <a:rPr lang="en-US" i="1" dirty="0" smtClean="0">
                <a:solidFill>
                  <a:srgbClr val="009EE0"/>
                </a:solidFill>
              </a:rPr>
              <a:t>)</a:t>
            </a:r>
            <a:r>
              <a:rPr lang="en-US" i="1" dirty="0">
                <a:solidFill>
                  <a:srgbClr val="009EE0"/>
                </a:solidFill>
              </a:rPr>
              <a:t>:</a:t>
            </a:r>
            <a:r>
              <a:rPr lang="en-US" i="1" dirty="0" smtClean="0">
                <a:solidFill>
                  <a:srgbClr val="009EE0"/>
                </a:solidFill>
              </a:rPr>
              <a:t> smallest </a:t>
            </a:r>
            <a:r>
              <a:rPr lang="en-US" i="1" dirty="0">
                <a:solidFill>
                  <a:srgbClr val="009EE0"/>
                </a:solidFill>
              </a:rPr>
              <a:t>unit of data that a computer can process and store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i="1" dirty="0">
                <a:solidFill>
                  <a:srgbClr val="009EE0"/>
                </a:solidFill>
              </a:rPr>
              <a:t>The </a:t>
            </a:r>
            <a:r>
              <a:rPr lang="fr-FR" i="1" dirty="0" err="1">
                <a:solidFill>
                  <a:srgbClr val="009EE0"/>
                </a:solidFill>
              </a:rPr>
              <a:t>calculation</a:t>
            </a:r>
            <a:r>
              <a:rPr lang="fr-FR" i="1" dirty="0">
                <a:solidFill>
                  <a:srgbClr val="009EE0"/>
                </a:solidFill>
              </a:rPr>
              <a:t> </a:t>
            </a:r>
            <a:r>
              <a:rPr lang="fr-FR" i="1" dirty="0" err="1">
                <a:solidFill>
                  <a:srgbClr val="009EE0"/>
                </a:solidFill>
              </a:rPr>
              <a:t>is</a:t>
            </a:r>
            <a:r>
              <a:rPr lang="fr-FR" i="1" dirty="0">
                <a:solidFill>
                  <a:srgbClr val="009EE0"/>
                </a:solidFill>
              </a:rPr>
              <a:t> on bit </a:t>
            </a:r>
            <a:r>
              <a:rPr lang="fr-FR" i="1" dirty="0" err="1">
                <a:solidFill>
                  <a:srgbClr val="009EE0"/>
                </a:solidFill>
              </a:rPr>
              <a:t>with</a:t>
            </a:r>
            <a:r>
              <a:rPr lang="fr-FR" i="1" dirty="0">
                <a:solidFill>
                  <a:srgbClr val="009EE0"/>
                </a:solidFill>
              </a:rPr>
              <a:t> a </a:t>
            </a:r>
            <a:r>
              <a:rPr lang="fr-FR" i="1" dirty="0" err="1">
                <a:solidFill>
                  <a:srgbClr val="009EE0"/>
                </a:solidFill>
              </a:rPr>
              <a:t>calculator</a:t>
            </a:r>
            <a:endParaRPr lang="fr-FR" i="1" dirty="0">
              <a:solidFill>
                <a:srgbClr val="009EE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Processor (CPU/GPU) </a:t>
            </a:r>
            <a:r>
              <a:rPr lang="fr-FR" i="1" dirty="0">
                <a:solidFill>
                  <a:srgbClr val="009EE0"/>
                </a:solidFill>
              </a:rPr>
              <a:t>= </a:t>
            </a:r>
            <a:r>
              <a:rPr lang="fr-FR" i="1" dirty="0" err="1">
                <a:solidFill>
                  <a:srgbClr val="009EE0"/>
                </a:solidFill>
              </a:rPr>
              <a:t>Calculator</a:t>
            </a:r>
            <a:endParaRPr lang="fr-FR" i="1" dirty="0">
              <a:solidFill>
                <a:srgbClr val="009EE0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400" b="1" dirty="0">
                <a:solidFill>
                  <a:schemeClr val="tx1"/>
                </a:solidFill>
              </a:rPr>
              <a:t>Processor</a:t>
            </a:r>
            <a:r>
              <a:rPr lang="fr-FR" sz="1400" dirty="0">
                <a:solidFill>
                  <a:schemeClr val="tx1"/>
                </a:solidFill>
              </a:rPr>
              <a:t> = </a:t>
            </a:r>
            <a:r>
              <a:rPr lang="en-US" sz="1400" dirty="0">
                <a:solidFill>
                  <a:schemeClr val="tx1"/>
                </a:solidFill>
              </a:rPr>
              <a:t>integrated </a:t>
            </a:r>
            <a:r>
              <a:rPr lang="en-US" sz="1400" b="1" dirty="0">
                <a:solidFill>
                  <a:schemeClr val="tx1"/>
                </a:solidFill>
              </a:rPr>
              <a:t>circuits</a:t>
            </a:r>
            <a:r>
              <a:rPr lang="en-US" sz="1400" dirty="0">
                <a:solidFill>
                  <a:schemeClr val="tx1"/>
                </a:solidFill>
              </a:rPr>
              <a:t> made of billions of </a:t>
            </a:r>
            <a:r>
              <a:rPr lang="en-US" sz="1400" b="1" dirty="0" smtClean="0">
                <a:solidFill>
                  <a:schemeClr val="tx1"/>
                </a:solidFill>
              </a:rPr>
              <a:t>transistors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400" b="1" dirty="0" err="1" smtClean="0">
                <a:solidFill>
                  <a:schemeClr val="tx1"/>
                </a:solidFill>
              </a:rPr>
              <a:t>Transitors</a:t>
            </a:r>
            <a:r>
              <a:rPr lang="fr-FR" sz="1400" b="1" dirty="0" smtClean="0">
                <a:solidFill>
                  <a:schemeClr val="tx1"/>
                </a:solidFill>
              </a:rPr>
              <a:t> = </a:t>
            </a:r>
            <a:r>
              <a:rPr lang="fr-FR" sz="1400" b="1" dirty="0" err="1" smtClean="0">
                <a:solidFill>
                  <a:schemeClr val="tx1"/>
                </a:solidFill>
              </a:rPr>
              <a:t>physical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realization</a:t>
            </a:r>
            <a:r>
              <a:rPr lang="fr-FR" sz="1400" b="1" dirty="0" smtClean="0">
                <a:solidFill>
                  <a:schemeClr val="tx1"/>
                </a:solidFill>
              </a:rPr>
              <a:t> of bits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400" b="1" dirty="0" smtClean="0">
                <a:solidFill>
                  <a:schemeClr val="tx1"/>
                </a:solidFill>
              </a:rPr>
              <a:t>Circuits: </a:t>
            </a:r>
            <a:r>
              <a:rPr lang="fr-FR" sz="1400" dirty="0">
                <a:solidFill>
                  <a:schemeClr val="tx1"/>
                </a:solidFill>
              </a:rPr>
              <a:t>to </a:t>
            </a:r>
            <a:r>
              <a:rPr lang="fr-FR" sz="1400" dirty="0" err="1">
                <a:solidFill>
                  <a:schemeClr val="tx1"/>
                </a:solidFill>
              </a:rPr>
              <a:t>perform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logical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 smtClean="0">
                <a:solidFill>
                  <a:schemeClr val="tx1"/>
                </a:solidFill>
              </a:rPr>
              <a:t>operators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fr-FR" sz="1800" dirty="0" smtClean="0">
                <a:solidFill>
                  <a:schemeClr val="tx1"/>
                </a:solidFill>
              </a:rPr>
              <a:t>Quantum Processor Unit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i="1" dirty="0" err="1" smtClean="0">
                <a:solidFill>
                  <a:srgbClr val="009EE0"/>
                </a:solidFill>
              </a:rPr>
              <a:t>similar</a:t>
            </a:r>
            <a:r>
              <a:rPr lang="fr-FR" sz="1600" i="1" dirty="0" smtClean="0">
                <a:solidFill>
                  <a:srgbClr val="009EE0"/>
                </a:solidFill>
              </a:rPr>
              <a:t> structures </a:t>
            </a:r>
            <a:r>
              <a:rPr lang="fr-FR" sz="1600" i="1" dirty="0" err="1" smtClean="0">
                <a:solidFill>
                  <a:srgbClr val="009EE0"/>
                </a:solidFill>
              </a:rPr>
              <a:t>with</a:t>
            </a:r>
            <a:r>
              <a:rPr lang="fr-FR" sz="1600" i="1" dirty="0" smtClean="0">
                <a:solidFill>
                  <a:srgbClr val="009EE0"/>
                </a:solidFill>
              </a:rPr>
              <a:t> Circuits &amp; </a:t>
            </a:r>
            <a:r>
              <a:rPr lang="fr-FR" sz="1600" i="1" dirty="0" err="1" smtClean="0">
                <a:solidFill>
                  <a:srgbClr val="009EE0"/>
                </a:solidFill>
              </a:rPr>
              <a:t>Qubits</a:t>
            </a:r>
            <a:endParaRPr lang="fr-FR" sz="1600" i="1" dirty="0" smtClean="0">
              <a:solidFill>
                <a:srgbClr val="009EE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i="1" dirty="0" smtClean="0">
                <a:solidFill>
                  <a:srgbClr val="009EE0"/>
                </a:solidFill>
              </a:rPr>
              <a:t>but </a:t>
            </a:r>
            <a:r>
              <a:rPr lang="fr-FR" sz="1600" i="1" dirty="0" err="1" smtClean="0">
                <a:solidFill>
                  <a:srgbClr val="009EE0"/>
                </a:solidFill>
              </a:rPr>
              <a:t>with</a:t>
            </a:r>
            <a:r>
              <a:rPr lang="fr-FR" sz="1600" i="1" dirty="0" smtClean="0">
                <a:solidFill>
                  <a:srgbClr val="009EE0"/>
                </a:solidFill>
              </a:rPr>
              <a:t> a </a:t>
            </a:r>
            <a:r>
              <a:rPr lang="fr-FR" sz="1600" i="1" dirty="0" err="1" smtClean="0">
                <a:solidFill>
                  <a:srgbClr val="009EE0"/>
                </a:solidFill>
              </a:rPr>
              <a:t>fundamental</a:t>
            </a:r>
            <a:r>
              <a:rPr lang="fr-FR" sz="1600" i="1" dirty="0" smtClean="0">
                <a:solidFill>
                  <a:srgbClr val="009EE0"/>
                </a:solidFill>
              </a:rPr>
              <a:t> change of system: </a:t>
            </a:r>
            <a:r>
              <a:rPr lang="fr-FR" sz="1600" i="1" dirty="0" err="1" smtClean="0">
                <a:solidFill>
                  <a:srgbClr val="009EE0"/>
                </a:solidFill>
              </a:rPr>
              <a:t>classical</a:t>
            </a:r>
            <a:r>
              <a:rPr lang="fr-FR" sz="1600" i="1" dirty="0" smtClean="0">
                <a:solidFill>
                  <a:srgbClr val="009EE0"/>
                </a:solidFill>
              </a:rPr>
              <a:t> to quantum</a:t>
            </a:r>
          </a:p>
          <a:p>
            <a:pPr marL="223827" lvl="1" indent="0">
              <a:buNone/>
            </a:pPr>
            <a:r>
              <a:rPr lang="fr-FR" sz="1600" i="1" dirty="0" err="1" smtClean="0">
                <a:solidFill>
                  <a:srgbClr val="009EE0"/>
                </a:solidFill>
              </a:rPr>
              <a:t>Example</a:t>
            </a:r>
            <a:r>
              <a:rPr lang="fr-FR" sz="1600" i="1" dirty="0" smtClean="0">
                <a:solidFill>
                  <a:srgbClr val="009EE0"/>
                </a:solidFill>
              </a:rPr>
              <a:t>: Circuit to </a:t>
            </a:r>
            <a:r>
              <a:rPr lang="fr-FR" sz="1600" i="1" dirty="0" err="1" smtClean="0">
                <a:solidFill>
                  <a:srgbClr val="009EE0"/>
                </a:solidFill>
              </a:rPr>
              <a:t>excecute</a:t>
            </a:r>
            <a:r>
              <a:rPr lang="fr-FR" sz="1600" i="1" dirty="0" smtClean="0">
                <a:solidFill>
                  <a:srgbClr val="009EE0"/>
                </a:solidFill>
              </a:rPr>
              <a:t> a </a:t>
            </a:r>
            <a:r>
              <a:rPr lang="fr-FR" sz="1600" i="1" dirty="0" err="1" smtClean="0">
                <a:solidFill>
                  <a:srgbClr val="009EE0"/>
                </a:solidFill>
              </a:rPr>
              <a:t>search</a:t>
            </a:r>
            <a:r>
              <a:rPr lang="fr-FR" sz="1600" i="1" dirty="0" smtClean="0">
                <a:solidFill>
                  <a:srgbClr val="009EE0"/>
                </a:solidFill>
              </a:rPr>
              <a:t> </a:t>
            </a:r>
            <a:r>
              <a:rPr lang="fr-FR" sz="1600" i="1" dirty="0" err="1" smtClean="0">
                <a:solidFill>
                  <a:srgbClr val="009EE0"/>
                </a:solidFill>
              </a:rPr>
              <a:t>algorithm</a:t>
            </a:r>
            <a:endParaRPr lang="fr-FR" sz="1600" i="1" dirty="0">
              <a:solidFill>
                <a:srgbClr val="009EE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6</a:t>
            </a:fld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39752" y="169993"/>
            <a:ext cx="4048578" cy="771282"/>
          </a:xfrm>
        </p:spPr>
        <p:txBody>
          <a:bodyPr numCol="1">
            <a:normAutofit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Quantum </a:t>
            </a:r>
            <a:r>
              <a:rPr lang="fr-FR" dirty="0" err="1" smtClean="0"/>
              <a:t>Computing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88330" y="169993"/>
            <a:ext cx="4048578" cy="771282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102D69"/>
                </a:solidFill>
              </a:rPr>
              <a:t>Why</a:t>
            </a:r>
            <a:r>
              <a:rPr lang="fr-FR" sz="1400" dirty="0" smtClean="0">
                <a:solidFill>
                  <a:srgbClr val="102D69"/>
                </a:solidFill>
              </a:rPr>
              <a:t> ?</a:t>
            </a:r>
            <a:endParaRPr lang="fr-FR" sz="1400" dirty="0">
              <a:solidFill>
                <a:srgbClr val="102D6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FF0000"/>
                </a:solidFill>
              </a:rPr>
              <a:t>What</a:t>
            </a:r>
            <a:r>
              <a:rPr lang="fr-FR" sz="1400" dirty="0" smtClean="0">
                <a:solidFill>
                  <a:srgbClr val="FF0000"/>
                </a:solidFill>
              </a:rPr>
              <a:t> ?</a:t>
            </a:r>
            <a:endParaRPr lang="fr-FR" sz="1400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smtClean="0"/>
              <a:t>How 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/>
              <a:t>When</a:t>
            </a:r>
            <a:r>
              <a:rPr lang="fr-FR" sz="1400" dirty="0" smtClean="0"/>
              <a:t> ?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562" y="941275"/>
            <a:ext cx="2024743" cy="22259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523" y="4641987"/>
            <a:ext cx="4632657" cy="201801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923213" y="5071386"/>
            <a:ext cx="897198" cy="34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2912" y="4936704"/>
            <a:ext cx="6303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 err="1" smtClean="0"/>
              <a:t>qubits</a:t>
            </a:r>
            <a:endParaRPr lang="en-US" sz="13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006517" y="4764947"/>
            <a:ext cx="721454" cy="541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87536" y="4443099"/>
            <a:ext cx="7409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 smtClean="0"/>
              <a:t>Circuits</a:t>
            </a:r>
            <a:endParaRPr lang="en-US" sz="1300" dirty="0"/>
          </a:p>
        </p:txBody>
      </p:sp>
      <p:sp>
        <p:nvSpPr>
          <p:cNvPr id="20" name="TextBox 19"/>
          <p:cNvSpPr txBox="1"/>
          <p:nvPr/>
        </p:nvSpPr>
        <p:spPr>
          <a:xfrm>
            <a:off x="234506" y="5693161"/>
            <a:ext cx="16530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 err="1" smtClean="0"/>
              <a:t>Gate</a:t>
            </a:r>
            <a:r>
              <a:rPr lang="fr-FR" sz="1300" dirty="0" smtClean="0"/>
              <a:t> of </a:t>
            </a:r>
            <a:r>
              <a:rPr lang="fr-FR" sz="1300" dirty="0" err="1" smtClean="0"/>
              <a:t>elementary</a:t>
            </a:r>
            <a:r>
              <a:rPr lang="fr-FR" sz="1300" dirty="0" smtClean="0"/>
              <a:t> </a:t>
            </a:r>
          </a:p>
          <a:p>
            <a:r>
              <a:rPr lang="fr-FR" sz="1300" dirty="0" err="1" smtClean="0"/>
              <a:t>operators</a:t>
            </a:r>
            <a:endParaRPr lang="en-US" sz="13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887523" y="5939624"/>
            <a:ext cx="469784" cy="150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0" idx="3"/>
          </p:cNvCxnSpPr>
          <p:nvPr/>
        </p:nvCxnSpPr>
        <p:spPr>
          <a:xfrm flipV="1">
            <a:off x="1887523" y="5693161"/>
            <a:ext cx="2206305" cy="246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965815" y="5447181"/>
            <a:ext cx="12073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 smtClean="0"/>
              <a:t>Final </a:t>
            </a:r>
            <a:r>
              <a:rPr lang="fr-FR" sz="1300" dirty="0" err="1" smtClean="0"/>
              <a:t>gate</a:t>
            </a:r>
            <a:r>
              <a:rPr lang="fr-FR" sz="1300" dirty="0" smtClean="0"/>
              <a:t>: </a:t>
            </a:r>
          </a:p>
          <a:p>
            <a:r>
              <a:rPr lang="fr-FR" sz="1300" dirty="0" err="1" smtClean="0"/>
              <a:t>Measurement</a:t>
            </a:r>
            <a:endParaRPr lang="en-US" sz="1300" dirty="0"/>
          </a:p>
        </p:txBody>
      </p:sp>
      <p:cxnSp>
        <p:nvCxnSpPr>
          <p:cNvPr id="35" name="Straight Arrow Connector 34"/>
          <p:cNvCxnSpPr>
            <a:stCxn id="31" idx="1"/>
            <a:endCxn id="13" idx="3"/>
          </p:cNvCxnSpPr>
          <p:nvPr/>
        </p:nvCxnSpPr>
        <p:spPr>
          <a:xfrm flipH="1" flipV="1">
            <a:off x="6520180" y="5650994"/>
            <a:ext cx="445635" cy="42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1"/>
          </p:cNvCxnSpPr>
          <p:nvPr/>
        </p:nvCxnSpPr>
        <p:spPr>
          <a:xfrm flipH="1">
            <a:off x="6401258" y="5693403"/>
            <a:ext cx="564557" cy="492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49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752" y="1186203"/>
                <a:ext cx="8063998" cy="4806383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200" dirty="0" smtClean="0">
                    <a:solidFill>
                      <a:schemeClr val="tx1"/>
                    </a:solidFill>
                  </a:rPr>
                  <a:t>Bits vs Qubits ?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1100" b="1" dirty="0" smtClean="0">
                    <a:solidFill>
                      <a:schemeClr val="tx1"/>
                    </a:solidFill>
                  </a:rPr>
                  <a:t>Classical Computing (CPU/GPU)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: use 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bits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. A bit can be only 0 or 1 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in a deterministic way</a:t>
                </a:r>
                <a:endParaRPr lang="en-US" sz="1200" b="1" dirty="0" smtClean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1100" b="1" dirty="0" smtClean="0">
                    <a:solidFill>
                      <a:schemeClr val="tx1"/>
                    </a:solidFill>
                  </a:rPr>
                  <a:t>Quantum Computing (QPU)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: use a 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quantum bit or qubit</a:t>
                </a:r>
                <a:r>
                  <a:rPr lang="en-US" sz="1100" dirty="0">
                    <a:solidFill>
                      <a:schemeClr val="tx1"/>
                    </a:solidFill>
                  </a:rPr>
                  <a:t> 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(quantum version of bit)</a:t>
                </a:r>
              </a:p>
              <a:p>
                <a:pPr marL="223827" lvl="1" indent="0">
                  <a:buNone/>
                </a:pPr>
                <a:r>
                  <a:rPr lang="en-US" sz="1100" i="1" dirty="0" smtClean="0">
                    <a:solidFill>
                      <a:srgbClr val="009EE0"/>
                    </a:solidFill>
                  </a:rPr>
                  <a:t>a qubit can have any value between 0 and 1 until we measure it (superposition). Therefore much more information can be presented which a qubit</a:t>
                </a:r>
              </a:p>
              <a:p>
                <a:pPr marL="223827" lvl="1" indent="0">
                  <a:buNone/>
                </a:pPr>
                <a:endParaRPr lang="fr-FR" sz="1100" dirty="0" smtClean="0">
                  <a:solidFill>
                    <a:schemeClr val="tx1"/>
                  </a:solidFill>
                </a:endParaRPr>
              </a:p>
              <a:p>
                <a:pPr marL="223827" lvl="1" indent="0">
                  <a:buNone/>
                </a:pPr>
                <a:r>
                  <a:rPr lang="fr-FR" sz="1100" dirty="0" smtClean="0">
                    <a:solidFill>
                      <a:schemeClr val="tx1"/>
                    </a:solidFill>
                  </a:rPr>
                  <a:t>QPU exploits </a:t>
                </a:r>
                <a:r>
                  <a:rPr lang="fr-FR" sz="1100" b="1" dirty="0" smtClean="0">
                    <a:solidFill>
                      <a:schemeClr val="tx1"/>
                    </a:solidFill>
                  </a:rPr>
                  <a:t>3 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phenomena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in quantum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physics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:</a:t>
                </a:r>
                <a:endParaRPr lang="en-US" sz="1100" dirty="0" smtClean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fr-FR" sz="1100" b="1" dirty="0" smtClean="0">
                    <a:solidFill>
                      <a:schemeClr val="tx1"/>
                    </a:solidFill>
                  </a:rPr>
                  <a:t>Superposition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: State of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qubits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at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anytime</a:t>
                </a:r>
                <a:endParaRPr lang="fr-FR" sz="1100" dirty="0" smtClean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fr-FR" sz="1100" b="1" dirty="0" err="1" smtClean="0">
                    <a:solidFill>
                      <a:schemeClr val="tx1"/>
                    </a:solidFill>
                  </a:rPr>
                  <a:t>Entanglement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: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Special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correlation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of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qubits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when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they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interact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with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each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other</a:t>
                </a:r>
                <a:endParaRPr lang="fr-FR" sz="1100" dirty="0" smtClean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fr-FR" sz="1100" b="1" dirty="0" err="1" smtClean="0">
                    <a:solidFill>
                      <a:schemeClr val="tx1"/>
                    </a:solidFill>
                  </a:rPr>
                  <a:t>Inference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: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what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happens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when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acting on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qubits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globally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or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locally</a:t>
                </a:r>
                <a:endParaRPr lang="fr-FR" sz="1100" dirty="0" smtClean="0">
                  <a:solidFill>
                    <a:schemeClr val="tx1"/>
                  </a:solidFill>
                </a:endParaRPr>
              </a:p>
              <a:p>
                <a:pPr marL="223827" lvl="1" indent="0">
                  <a:buNone/>
                </a:pPr>
                <a:endParaRPr lang="fr-FR" sz="1100" dirty="0">
                  <a:solidFill>
                    <a:srgbClr val="009EE0"/>
                  </a:solidFill>
                </a:endParaRPr>
              </a:p>
              <a:p>
                <a:pPr marL="223827" lvl="1" indent="0">
                  <a:buNone/>
                </a:pPr>
                <a:r>
                  <a:rPr lang="fr-FR" sz="1100" dirty="0">
                    <a:solidFill>
                      <a:schemeClr val="tx1"/>
                    </a:solidFill>
                  </a:rPr>
                  <a:t>In memory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space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𝑞𝑢𝑏𝑖𝑡𝑠</m:t>
                    </m:r>
                    <m:r>
                      <a:rPr lang="fr-F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↔</m:t>
                    </m:r>
                    <m:sSup>
                      <m:sSupPr>
                        <m:ctrlPr>
                          <a:rPr lang="fr-F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F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fr-F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𝑏𝑖𝑡𝑠</m:t>
                    </m:r>
                  </m:oMath>
                </a14:m>
                <a:r>
                  <a:rPr lang="fr-FR" sz="1100" dirty="0" smtClean="0">
                    <a:solidFill>
                      <a:schemeClr val="tx1"/>
                    </a:solidFill>
                  </a:rPr>
                  <a:t>. </a:t>
                </a:r>
                <a:r>
                  <a:rPr lang="fr-FR" sz="1100" i="1" dirty="0" smtClean="0">
                    <a:solidFill>
                      <a:srgbClr val="009EE0"/>
                    </a:solidFill>
                  </a:rPr>
                  <a:t>This </a:t>
                </a:r>
                <a:r>
                  <a:rPr lang="fr-FR" sz="1100" i="1" dirty="0" err="1" smtClean="0">
                    <a:solidFill>
                      <a:srgbClr val="009EE0"/>
                    </a:solidFill>
                  </a:rPr>
                  <a:t>is</a:t>
                </a:r>
                <a:r>
                  <a:rPr lang="fr-FR" sz="1100" i="1" dirty="0" smtClean="0">
                    <a:solidFill>
                      <a:srgbClr val="009EE0"/>
                    </a:solidFill>
                  </a:rPr>
                  <a:t> one of the </a:t>
                </a:r>
                <a:r>
                  <a:rPr lang="fr-FR" sz="1100" i="1" dirty="0" err="1" smtClean="0">
                    <a:solidFill>
                      <a:srgbClr val="009EE0"/>
                    </a:solidFill>
                  </a:rPr>
                  <a:t>reason</a:t>
                </a:r>
                <a:r>
                  <a:rPr lang="fr-FR" sz="1100" i="1" dirty="0" smtClean="0">
                    <a:solidFill>
                      <a:srgbClr val="009EE0"/>
                    </a:solidFill>
                  </a:rPr>
                  <a:t> </a:t>
                </a:r>
                <a:r>
                  <a:rPr lang="fr-FR" sz="1100" i="1" dirty="0" err="1" smtClean="0">
                    <a:solidFill>
                      <a:srgbClr val="009EE0"/>
                    </a:solidFill>
                  </a:rPr>
                  <a:t>we</a:t>
                </a:r>
                <a:r>
                  <a:rPr lang="fr-FR" sz="1100" i="1" dirty="0" smtClean="0">
                    <a:solidFill>
                      <a:srgbClr val="009EE0"/>
                    </a:solidFill>
                  </a:rPr>
                  <a:t> have quantum </a:t>
                </a:r>
                <a:r>
                  <a:rPr lang="fr-FR" sz="1100" i="1" dirty="0" err="1" smtClean="0">
                    <a:solidFill>
                      <a:srgbClr val="009EE0"/>
                    </a:solidFill>
                  </a:rPr>
                  <a:t>advantage</a:t>
                </a:r>
                <a:endParaRPr lang="fr-FR" sz="1200" dirty="0" smtClean="0">
                  <a:solidFill>
                    <a:srgbClr val="009EE0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fr-FR" sz="1200" i="1" dirty="0" smtClean="0">
                    <a:solidFill>
                      <a:srgbClr val="009EE0"/>
                    </a:solidFill>
                  </a:rPr>
                  <a:t>Great new, but </a:t>
                </a:r>
                <a:r>
                  <a:rPr lang="fr-FR" sz="1200" i="1" dirty="0" err="1" smtClean="0">
                    <a:solidFill>
                      <a:srgbClr val="009EE0"/>
                    </a:solidFill>
                  </a:rPr>
                  <a:t>this</a:t>
                </a:r>
                <a:r>
                  <a:rPr lang="fr-FR" sz="1200" i="1" dirty="0" smtClean="0">
                    <a:solidFill>
                      <a:srgbClr val="009EE0"/>
                    </a:solidFill>
                  </a:rPr>
                  <a:t> </a:t>
                </a:r>
                <a:r>
                  <a:rPr lang="fr-FR" sz="1200" i="1" dirty="0" err="1" smtClean="0">
                    <a:solidFill>
                      <a:srgbClr val="009EE0"/>
                    </a:solidFill>
                  </a:rPr>
                  <a:t>advantage</a:t>
                </a:r>
                <a:r>
                  <a:rPr lang="fr-FR" sz="1200" i="1" dirty="0" smtClean="0">
                    <a:solidFill>
                      <a:srgbClr val="009EE0"/>
                    </a:solidFill>
                  </a:rPr>
                  <a:t> </a:t>
                </a:r>
                <a:r>
                  <a:rPr lang="fr-FR" sz="1200" i="1" dirty="0" err="1" smtClean="0">
                    <a:solidFill>
                      <a:srgbClr val="009EE0"/>
                    </a:solidFill>
                  </a:rPr>
                  <a:t>comes</a:t>
                </a:r>
                <a:r>
                  <a:rPr lang="fr-FR" sz="1200" i="1" dirty="0" smtClean="0">
                    <a:solidFill>
                      <a:srgbClr val="009EE0"/>
                    </a:solidFill>
                  </a:rPr>
                  <a:t> </a:t>
                </a:r>
                <a:r>
                  <a:rPr lang="fr-FR" sz="1200" i="1" dirty="0" err="1" smtClean="0">
                    <a:solidFill>
                      <a:srgbClr val="009EE0"/>
                    </a:solidFill>
                  </a:rPr>
                  <a:t>with</a:t>
                </a:r>
                <a:r>
                  <a:rPr lang="fr-FR" sz="1200" i="1" dirty="0" smtClean="0">
                    <a:solidFill>
                      <a:srgbClr val="009EE0"/>
                    </a:solidFill>
                  </a:rPr>
                  <a:t> </a:t>
                </a:r>
                <a:r>
                  <a:rPr lang="fr-FR" sz="1200" i="1" dirty="0" err="1" smtClean="0">
                    <a:solidFill>
                      <a:srgbClr val="009EE0"/>
                    </a:solidFill>
                  </a:rPr>
                  <a:t>what</a:t>
                </a:r>
                <a:r>
                  <a:rPr lang="fr-FR" sz="1200" i="1" dirty="0" smtClean="0">
                    <a:solidFill>
                      <a:srgbClr val="009EE0"/>
                    </a:solidFill>
                  </a:rPr>
                  <a:t> </a:t>
                </a:r>
                <a:r>
                  <a:rPr lang="fr-FR" sz="1200" i="1" dirty="0" err="1" smtClean="0">
                    <a:solidFill>
                      <a:srgbClr val="009EE0"/>
                    </a:solidFill>
                  </a:rPr>
                  <a:t>cost</a:t>
                </a:r>
                <a:r>
                  <a:rPr lang="fr-FR" sz="1200" i="1" dirty="0" smtClean="0">
                    <a:solidFill>
                      <a:srgbClr val="009EE0"/>
                    </a:solidFill>
                  </a:rPr>
                  <a:t>?</a:t>
                </a:r>
              </a:p>
              <a:p>
                <a:pPr lvl="1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fr-FR" sz="1100" b="1" dirty="0" smtClean="0">
                    <a:solidFill>
                      <a:schemeClr val="tx1"/>
                    </a:solidFill>
                  </a:rPr>
                  <a:t>Good news </a:t>
                </a:r>
                <a:r>
                  <a:rPr lang="fr-FR" sz="1100" b="1" dirty="0" err="1" smtClean="0">
                    <a:solidFill>
                      <a:schemeClr val="tx1"/>
                    </a:solidFill>
                  </a:rPr>
                  <a:t>only</a:t>
                </a:r>
                <a:r>
                  <a:rPr lang="fr-FR" sz="1100" b="1" dirty="0" smtClean="0">
                    <a:solidFill>
                      <a:schemeClr val="tx1"/>
                    </a:solidFill>
                  </a:rPr>
                  <a:t> if </a:t>
                </a:r>
                <a:r>
                  <a:rPr lang="fr-FR" sz="1100" b="1" dirty="0" err="1" smtClean="0">
                    <a:solidFill>
                      <a:schemeClr val="tx1"/>
                    </a:solidFill>
                  </a:rPr>
                  <a:t>we</a:t>
                </a:r>
                <a:r>
                  <a:rPr lang="fr-FR" sz="1100" b="1" dirty="0" smtClean="0">
                    <a:solidFill>
                      <a:schemeClr val="tx1"/>
                    </a:solidFill>
                  </a:rPr>
                  <a:t> have </a:t>
                </a:r>
                <a:r>
                  <a:rPr lang="fr-FR" sz="1100" b="1" dirty="0" err="1" smtClean="0">
                    <a:solidFill>
                      <a:schemeClr val="tx1"/>
                    </a:solidFill>
                  </a:rPr>
                  <a:t>perfect</a:t>
                </a:r>
                <a:r>
                  <a:rPr lang="fr-FR" sz="11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b="1" dirty="0" err="1" smtClean="0">
                    <a:solidFill>
                      <a:schemeClr val="tx1"/>
                    </a:solidFill>
                  </a:rPr>
                  <a:t>qubits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. </a:t>
                </a:r>
              </a:p>
              <a:p>
                <a:pPr lvl="1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fr-FR" sz="1100" dirty="0" err="1" smtClean="0">
                    <a:solidFill>
                      <a:schemeClr val="tx1"/>
                    </a:solidFill>
                  </a:rPr>
                  <a:t>What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we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can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do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with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physical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qubits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remains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a challenge. A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physical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qubit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need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to </a:t>
                </a:r>
                <a:r>
                  <a:rPr lang="fr-FR" sz="1100" b="1" dirty="0" err="1" smtClean="0">
                    <a:solidFill>
                      <a:schemeClr val="tx1"/>
                    </a:solidFill>
                  </a:rPr>
                  <a:t>be</a:t>
                </a:r>
                <a:r>
                  <a:rPr lang="fr-FR" sz="11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b="1" dirty="0" err="1" smtClean="0">
                    <a:solidFill>
                      <a:schemeClr val="tx1"/>
                    </a:solidFill>
                  </a:rPr>
                  <a:t>well</a:t>
                </a:r>
                <a:r>
                  <a:rPr lang="fr-FR" sz="11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b="1" dirty="0" err="1" smtClean="0">
                    <a:solidFill>
                      <a:schemeClr val="tx1"/>
                    </a:solidFill>
                  </a:rPr>
                  <a:t>isolated</a:t>
                </a:r>
                <a:r>
                  <a:rPr lang="fr-FR" sz="11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so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it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wont</a:t>
                </a:r>
                <a:r>
                  <a:rPr lang="fr-FR" sz="1100" dirty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be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affected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by noise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from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outside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,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meanwhile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it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still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needs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b="1" dirty="0" smtClean="0">
                    <a:solidFill>
                      <a:schemeClr val="tx1"/>
                    </a:solidFill>
                  </a:rPr>
                  <a:t>to </a:t>
                </a:r>
                <a:r>
                  <a:rPr lang="fr-FR" sz="1100" b="1" dirty="0" err="1" smtClean="0">
                    <a:solidFill>
                      <a:schemeClr val="tx1"/>
                    </a:solidFill>
                  </a:rPr>
                  <a:t>be</a:t>
                </a:r>
                <a:r>
                  <a:rPr lang="fr-FR" sz="11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b="1" dirty="0" err="1" smtClean="0">
                    <a:solidFill>
                      <a:schemeClr val="tx1"/>
                    </a:solidFill>
                  </a:rPr>
                  <a:t>controlled</a:t>
                </a:r>
                <a:r>
                  <a:rPr lang="fr-FR" sz="11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>
                    <a:solidFill>
                      <a:schemeClr val="tx1"/>
                    </a:solidFill>
                  </a:rPr>
                  <a:t>(</a:t>
                </a:r>
                <a:r>
                  <a:rPr lang="en-US" sz="1100" dirty="0">
                    <a:solidFill>
                      <a:schemeClr val="tx1"/>
                    </a:solidFill>
                  </a:rPr>
                  <a:t>Integration)</a:t>
                </a:r>
                <a:r>
                  <a:rPr lang="fr-FR" sz="1100" dirty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223827" lvl="1" indent="0">
                  <a:lnSpc>
                    <a:spcPct val="125000"/>
                  </a:lnSpc>
                  <a:buNone/>
                </a:pPr>
                <a:r>
                  <a:rPr lang="fr-FR" sz="1100" i="1" dirty="0" smtClean="0">
                    <a:solidFill>
                      <a:srgbClr val="00B0F0"/>
                    </a:solidFill>
                  </a:rPr>
                  <a:t>(=&gt; a </a:t>
                </a:r>
                <a:r>
                  <a:rPr lang="fr-FR" sz="1100" i="1" dirty="0" err="1" smtClean="0">
                    <a:solidFill>
                      <a:srgbClr val="00B0F0"/>
                    </a:solidFill>
                  </a:rPr>
                  <a:t>confliction</a:t>
                </a:r>
                <a:r>
                  <a:rPr lang="fr-FR" sz="1100" i="1" dirty="0" smtClean="0">
                    <a:solidFill>
                      <a:srgbClr val="00B0F0"/>
                    </a:solidFill>
                  </a:rPr>
                  <a:t> of Isolation &amp; </a:t>
                </a:r>
                <a:r>
                  <a:rPr lang="fr-FR" sz="1100" i="1" dirty="0" err="1" smtClean="0">
                    <a:solidFill>
                      <a:srgbClr val="00B0F0"/>
                    </a:solidFill>
                  </a:rPr>
                  <a:t>Integration</a:t>
                </a:r>
                <a:r>
                  <a:rPr lang="fr-FR" sz="1100" i="1" dirty="0" smtClean="0">
                    <a:solidFill>
                      <a:srgbClr val="00B0F0"/>
                    </a:solidFill>
                  </a:rPr>
                  <a:t>)</a:t>
                </a:r>
                <a:endParaRPr lang="fr-FR" sz="1100" i="1" dirty="0" smtClean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fr-FR" sz="1100" dirty="0" smtClean="0">
                    <a:solidFill>
                      <a:schemeClr val="tx1"/>
                    </a:solidFill>
                  </a:rPr>
                  <a:t>Not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like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in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classical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computing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, </a:t>
                </a:r>
                <a:r>
                  <a:rPr lang="fr-FR" sz="1100" b="1" dirty="0" err="1">
                    <a:solidFill>
                      <a:schemeClr val="tx1"/>
                    </a:solidFill>
                  </a:rPr>
                  <a:t>w</a:t>
                </a:r>
                <a:r>
                  <a:rPr lang="fr-FR" sz="1100" b="1" dirty="0" err="1" smtClean="0">
                    <a:solidFill>
                      <a:schemeClr val="tx1"/>
                    </a:solidFill>
                  </a:rPr>
                  <a:t>e</a:t>
                </a:r>
                <a:r>
                  <a:rPr lang="fr-FR" sz="11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b="1" dirty="0" err="1" smtClean="0">
                    <a:solidFill>
                      <a:schemeClr val="tx1"/>
                    </a:solidFill>
                  </a:rPr>
                  <a:t>cannot</a:t>
                </a:r>
                <a:r>
                  <a:rPr lang="fr-FR" sz="1100" b="1" dirty="0" smtClean="0">
                    <a:solidFill>
                      <a:schemeClr val="tx1"/>
                    </a:solidFill>
                  </a:rPr>
                  <a:t> copy a </a:t>
                </a:r>
                <a:r>
                  <a:rPr lang="fr-FR" sz="1100" b="1" dirty="0" err="1" smtClean="0">
                    <a:solidFill>
                      <a:schemeClr val="tx1"/>
                    </a:solidFill>
                  </a:rPr>
                  <a:t>qubit</a:t>
                </a:r>
                <a:r>
                  <a:rPr lang="fr-FR" sz="1100" b="1" dirty="0" smtClean="0">
                    <a:solidFill>
                      <a:schemeClr val="tx1"/>
                    </a:solidFill>
                  </a:rPr>
                  <a:t> state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. In QPU, the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operations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are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done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with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the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qubits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until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the end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when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we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b="1" dirty="0" err="1" smtClean="0">
                    <a:solidFill>
                      <a:schemeClr val="tx1"/>
                    </a:solidFill>
                  </a:rPr>
                  <a:t>measure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them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.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Therefore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we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dont know the state of the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qubits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/>
                    </a:solidFill>
                  </a:rPr>
                  <a:t>until</a:t>
                </a:r>
                <a:r>
                  <a:rPr lang="fr-FR" sz="1100" dirty="0" smtClean="0">
                    <a:solidFill>
                      <a:schemeClr val="tx1"/>
                    </a:solidFill>
                  </a:rPr>
                  <a:t> the end. </a:t>
                </a:r>
                <a:r>
                  <a:rPr lang="fr-FR" sz="1100" dirty="0" smtClean="0">
                    <a:solidFill>
                      <a:srgbClr val="009EE0"/>
                    </a:solidFill>
                  </a:rPr>
                  <a:t>As a </a:t>
                </a:r>
                <a:r>
                  <a:rPr lang="fr-FR" sz="1100" dirty="0" err="1" smtClean="0">
                    <a:solidFill>
                      <a:srgbClr val="009EE0"/>
                    </a:solidFill>
                  </a:rPr>
                  <a:t>result</a:t>
                </a:r>
                <a:r>
                  <a:rPr lang="fr-FR" sz="1100" dirty="0" smtClean="0">
                    <a:solidFill>
                      <a:srgbClr val="009EE0"/>
                    </a:solidFill>
                  </a:rPr>
                  <a:t>, </a:t>
                </a:r>
                <a:r>
                  <a:rPr lang="fr-FR" sz="1100" dirty="0" err="1" smtClean="0">
                    <a:solidFill>
                      <a:srgbClr val="009EE0"/>
                    </a:solidFill>
                  </a:rPr>
                  <a:t>we</a:t>
                </a:r>
                <a:r>
                  <a:rPr lang="fr-FR" sz="1100" dirty="0" smtClean="0">
                    <a:solidFill>
                      <a:srgbClr val="009EE0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rgbClr val="009EE0"/>
                    </a:solidFill>
                  </a:rPr>
                  <a:t>cannot</a:t>
                </a:r>
                <a:r>
                  <a:rPr lang="fr-FR" sz="1100" dirty="0" smtClean="0">
                    <a:solidFill>
                      <a:srgbClr val="009EE0"/>
                    </a:solidFill>
                  </a:rPr>
                  <a:t> copy a state </a:t>
                </a:r>
                <a:r>
                  <a:rPr lang="fr-FR" sz="1100" dirty="0" err="1" smtClean="0">
                    <a:solidFill>
                      <a:srgbClr val="009EE0"/>
                    </a:solidFill>
                  </a:rPr>
                  <a:t>because</a:t>
                </a:r>
                <a:r>
                  <a:rPr lang="fr-FR" sz="1100" dirty="0" smtClean="0">
                    <a:solidFill>
                      <a:srgbClr val="009EE0"/>
                    </a:solidFill>
                  </a:rPr>
                  <a:t> the value of the copy version </a:t>
                </a:r>
                <a:r>
                  <a:rPr lang="fr-FR" sz="1100" dirty="0" err="1" smtClean="0">
                    <a:solidFill>
                      <a:srgbClr val="009EE0"/>
                    </a:solidFill>
                  </a:rPr>
                  <a:t>will</a:t>
                </a:r>
                <a:r>
                  <a:rPr lang="fr-FR" sz="1100" dirty="0" smtClean="0">
                    <a:solidFill>
                      <a:srgbClr val="009EE0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rgbClr val="009EE0"/>
                    </a:solidFill>
                  </a:rPr>
                  <a:t>be</a:t>
                </a:r>
                <a:r>
                  <a:rPr lang="fr-FR" sz="1100" dirty="0" smtClean="0">
                    <a:solidFill>
                      <a:srgbClr val="009EE0"/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rgbClr val="009EE0"/>
                    </a:solidFill>
                  </a:rPr>
                  <a:t>different</a:t>
                </a:r>
                <a:r>
                  <a:rPr lang="fr-FR" sz="1100" dirty="0" smtClean="0">
                    <a:solidFill>
                      <a:srgbClr val="009EE0"/>
                    </a:solidFill>
                  </a:rPr>
                  <a:t>. </a:t>
                </a:r>
                <a:endParaRPr lang="fr-FR" sz="1100" dirty="0">
                  <a:solidFill>
                    <a:schemeClr val="tx1"/>
                  </a:solidFill>
                </a:endParaRPr>
              </a:p>
              <a:p>
                <a:pPr marL="223827" lvl="1" indent="0">
                  <a:buNone/>
                </a:pPr>
                <a:endParaRPr lang="fr-F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752" y="1186203"/>
                <a:ext cx="8063998" cy="4806383"/>
              </a:xfrm>
              <a:blipFill>
                <a:blip r:embed="rId2"/>
                <a:stretch>
                  <a:fillRect l="-1362" t="-2030" r="-1589" b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7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9752" y="169993"/>
            <a:ext cx="4048578" cy="771282"/>
          </a:xfrm>
        </p:spPr>
        <p:txBody>
          <a:bodyPr numCol="1">
            <a:normAutofit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Quantum </a:t>
            </a:r>
            <a:r>
              <a:rPr lang="fr-FR" dirty="0" err="1" smtClean="0"/>
              <a:t>Computing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88330" y="169993"/>
            <a:ext cx="4048578" cy="771282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102D69"/>
                </a:solidFill>
              </a:rPr>
              <a:t>Why</a:t>
            </a:r>
            <a:r>
              <a:rPr lang="fr-FR" sz="1400" dirty="0" smtClean="0">
                <a:solidFill>
                  <a:srgbClr val="102D69"/>
                </a:solidFill>
              </a:rPr>
              <a:t> ?</a:t>
            </a:r>
            <a:endParaRPr lang="fr-FR" sz="1400" dirty="0">
              <a:solidFill>
                <a:srgbClr val="102D6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FF0000"/>
                </a:solidFill>
              </a:rPr>
              <a:t>What</a:t>
            </a:r>
            <a:r>
              <a:rPr lang="fr-FR" sz="1400" dirty="0" smtClean="0">
                <a:solidFill>
                  <a:srgbClr val="FF0000"/>
                </a:solidFill>
              </a:rPr>
              <a:t> ?</a:t>
            </a:r>
            <a:endParaRPr lang="fr-FR" sz="1400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smtClean="0"/>
              <a:t>How 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/>
              <a:t>When</a:t>
            </a:r>
            <a:r>
              <a:rPr lang="fr-FR" sz="1400" dirty="0" smtClean="0"/>
              <a:t> 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378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721655706"/>
              </p:ext>
            </p:extLst>
          </p:nvPr>
        </p:nvGraphicFramePr>
        <p:xfrm>
          <a:off x="419098" y="1096818"/>
          <a:ext cx="3646714" cy="276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3902308"/>
            <a:ext cx="6270169" cy="2298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</a:rPr>
              <a:t>Quantum Computing is to design: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100" dirty="0" smtClean="0">
                <a:solidFill>
                  <a:schemeClr val="tx1"/>
                </a:solidFill>
              </a:rPr>
              <a:t>the </a:t>
            </a:r>
            <a:r>
              <a:rPr lang="fr-FR" sz="1100" dirty="0">
                <a:solidFill>
                  <a:schemeClr val="tx1"/>
                </a:solidFill>
              </a:rPr>
              <a:t>hardware </a:t>
            </a:r>
            <a:r>
              <a:rPr lang="fr-FR" sz="1100" dirty="0" smtClean="0">
                <a:solidFill>
                  <a:schemeClr val="tx1"/>
                </a:solidFill>
              </a:rPr>
              <a:t>- processor (QPU):</a:t>
            </a:r>
            <a:r>
              <a:rPr lang="fr-FR" sz="1100" b="1" dirty="0" smtClean="0">
                <a:solidFill>
                  <a:schemeClr val="tx1"/>
                </a:solidFill>
              </a:rPr>
              <a:t> </a:t>
            </a:r>
            <a:r>
              <a:rPr lang="fr-FR" sz="1100" b="1" dirty="0" err="1" smtClean="0">
                <a:solidFill>
                  <a:schemeClr val="tx1"/>
                </a:solidFill>
              </a:rPr>
              <a:t>Knowledge</a:t>
            </a:r>
            <a:r>
              <a:rPr lang="fr-FR" sz="1100" b="1" dirty="0" smtClean="0">
                <a:solidFill>
                  <a:schemeClr val="tx1"/>
                </a:solidFill>
              </a:rPr>
              <a:t> in </a:t>
            </a:r>
            <a:r>
              <a:rPr lang="fr-FR" sz="1100" b="1" dirty="0" err="1" smtClean="0">
                <a:solidFill>
                  <a:schemeClr val="tx1"/>
                </a:solidFill>
              </a:rPr>
              <a:t>Physics</a:t>
            </a:r>
            <a:endParaRPr lang="fr-FR" sz="1100" b="1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100" dirty="0" smtClean="0">
                <a:solidFill>
                  <a:schemeClr val="tx1"/>
                </a:solidFill>
              </a:rPr>
              <a:t>the circuits (</a:t>
            </a:r>
            <a:r>
              <a:rPr lang="fr-FR" sz="1100" dirty="0" err="1" smtClean="0">
                <a:solidFill>
                  <a:schemeClr val="tx1"/>
                </a:solidFill>
              </a:rPr>
              <a:t>combination</a:t>
            </a:r>
            <a:r>
              <a:rPr lang="fr-FR" sz="1100" dirty="0" smtClean="0">
                <a:solidFill>
                  <a:schemeClr val="tx1"/>
                </a:solidFill>
              </a:rPr>
              <a:t> of information </a:t>
            </a:r>
            <a:r>
              <a:rPr lang="fr-FR" sz="1100" dirty="0" err="1" smtClean="0">
                <a:solidFill>
                  <a:schemeClr val="tx1"/>
                </a:solidFill>
              </a:rPr>
              <a:t>gates</a:t>
            </a:r>
            <a:r>
              <a:rPr lang="fr-FR" sz="1100" dirty="0" smtClean="0">
                <a:solidFill>
                  <a:schemeClr val="tx1"/>
                </a:solidFill>
              </a:rPr>
              <a:t>) to </a:t>
            </a:r>
            <a:r>
              <a:rPr lang="fr-FR" sz="1100" dirty="0" err="1" smtClean="0">
                <a:solidFill>
                  <a:schemeClr val="tx1"/>
                </a:solidFill>
              </a:rPr>
              <a:t>perform</a:t>
            </a:r>
            <a:r>
              <a:rPr lang="fr-FR" sz="1100" dirty="0" smtClean="0">
                <a:solidFill>
                  <a:schemeClr val="tx1"/>
                </a:solidFill>
              </a:rPr>
              <a:t> the </a:t>
            </a:r>
            <a:r>
              <a:rPr lang="fr-FR" sz="1100" dirty="0" err="1" smtClean="0">
                <a:solidFill>
                  <a:schemeClr val="tx1"/>
                </a:solidFill>
              </a:rPr>
              <a:t>algorithms</a:t>
            </a:r>
            <a:r>
              <a:rPr lang="fr-FR" sz="1100" dirty="0" smtClean="0">
                <a:solidFill>
                  <a:schemeClr val="tx1"/>
                </a:solidFill>
              </a:rPr>
              <a:t>: </a:t>
            </a:r>
            <a:r>
              <a:rPr lang="fr-FR" sz="1100" b="1" dirty="0" smtClean="0">
                <a:solidFill>
                  <a:schemeClr val="tx1"/>
                </a:solidFill>
              </a:rPr>
              <a:t>Maths + </a:t>
            </a:r>
            <a:r>
              <a:rPr lang="fr-FR" sz="1100" b="1" dirty="0" err="1" smtClean="0">
                <a:solidFill>
                  <a:schemeClr val="tx1"/>
                </a:solidFill>
              </a:rPr>
              <a:t>Informatics</a:t>
            </a:r>
            <a:endParaRPr lang="fr-FR" sz="1100" b="1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100" dirty="0" smtClean="0">
                <a:solidFill>
                  <a:schemeClr val="tx1"/>
                </a:solidFill>
              </a:rPr>
              <a:t>the quantum </a:t>
            </a:r>
            <a:r>
              <a:rPr lang="fr-FR" sz="1100" dirty="0" err="1" smtClean="0">
                <a:solidFill>
                  <a:schemeClr val="tx1"/>
                </a:solidFill>
              </a:rPr>
              <a:t>algorithms</a:t>
            </a:r>
            <a:r>
              <a:rPr lang="fr-FR" sz="1100" dirty="0" smtClean="0">
                <a:solidFill>
                  <a:schemeClr val="tx1"/>
                </a:solidFill>
              </a:rPr>
              <a:t> to </a:t>
            </a:r>
            <a:r>
              <a:rPr lang="fr-FR" sz="1100" dirty="0" err="1" smtClean="0">
                <a:solidFill>
                  <a:schemeClr val="tx1"/>
                </a:solidFill>
              </a:rPr>
              <a:t>solve</a:t>
            </a:r>
            <a:r>
              <a:rPr lang="fr-FR" sz="1100" dirty="0" smtClean="0">
                <a:solidFill>
                  <a:schemeClr val="tx1"/>
                </a:solidFill>
              </a:rPr>
              <a:t> the </a:t>
            </a:r>
            <a:r>
              <a:rPr lang="fr-FR" sz="1100" dirty="0" err="1" smtClean="0">
                <a:solidFill>
                  <a:schemeClr val="tx1"/>
                </a:solidFill>
              </a:rPr>
              <a:t>problems</a:t>
            </a:r>
            <a:r>
              <a:rPr lang="fr-FR" sz="1100" dirty="0" smtClean="0">
                <a:solidFill>
                  <a:schemeClr val="tx1"/>
                </a:solidFill>
              </a:rPr>
              <a:t>: </a:t>
            </a:r>
            <a:r>
              <a:rPr lang="fr-FR" sz="1100" b="1" dirty="0" smtClean="0">
                <a:solidFill>
                  <a:schemeClr val="tx1"/>
                </a:solidFill>
              </a:rPr>
              <a:t>Maths</a:t>
            </a:r>
            <a:endParaRPr lang="fr-FR" sz="1200" b="1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200" i="1" dirty="0">
                <a:solidFill>
                  <a:srgbClr val="00B0F0"/>
                </a:solidFill>
              </a:rPr>
              <a:t>As a </a:t>
            </a:r>
            <a:r>
              <a:rPr lang="fr-FR" sz="1200" i="1" dirty="0" err="1" smtClean="0">
                <a:solidFill>
                  <a:srgbClr val="00B0F0"/>
                </a:solidFill>
              </a:rPr>
              <a:t>result</a:t>
            </a:r>
            <a:r>
              <a:rPr lang="fr-FR" sz="1200" i="1" dirty="0" smtClean="0">
                <a:solidFill>
                  <a:srgbClr val="00B0F0"/>
                </a:solidFill>
              </a:rPr>
              <a:t>,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100" i="1" dirty="0" err="1" smtClean="0">
                <a:solidFill>
                  <a:srgbClr val="00B0F0"/>
                </a:solidFill>
              </a:rPr>
              <a:t>Different</a:t>
            </a:r>
            <a:r>
              <a:rPr lang="fr-FR" sz="1100" i="1" dirty="0" smtClean="0">
                <a:solidFill>
                  <a:srgbClr val="00B0F0"/>
                </a:solidFill>
              </a:rPr>
              <a:t> </a:t>
            </a:r>
            <a:r>
              <a:rPr lang="fr-FR" sz="1100" i="1" dirty="0" err="1" smtClean="0">
                <a:solidFill>
                  <a:srgbClr val="00B0F0"/>
                </a:solidFill>
              </a:rPr>
              <a:t>ways</a:t>
            </a:r>
            <a:r>
              <a:rPr lang="fr-FR" sz="1100" i="1" dirty="0" smtClean="0">
                <a:solidFill>
                  <a:srgbClr val="00B0F0"/>
                </a:solidFill>
              </a:rPr>
              <a:t> of </a:t>
            </a:r>
            <a:r>
              <a:rPr lang="fr-FR" sz="1100" i="1" dirty="0" err="1" smtClean="0">
                <a:solidFill>
                  <a:srgbClr val="00B0F0"/>
                </a:solidFill>
              </a:rPr>
              <a:t>implementing</a:t>
            </a:r>
            <a:r>
              <a:rPr lang="fr-FR" sz="1100" i="1" dirty="0" smtClean="0">
                <a:solidFill>
                  <a:srgbClr val="00B0F0"/>
                </a:solidFill>
              </a:rPr>
              <a:t> </a:t>
            </a:r>
            <a:r>
              <a:rPr lang="fr-FR" sz="1100" i="1" dirty="0" err="1" smtClean="0">
                <a:solidFill>
                  <a:srgbClr val="00B0F0"/>
                </a:solidFill>
              </a:rPr>
              <a:t>QPUs</a:t>
            </a:r>
            <a:r>
              <a:rPr lang="fr-FR" sz="1100" i="1" dirty="0" smtClean="0">
                <a:solidFill>
                  <a:srgbClr val="00B0F0"/>
                </a:solidFill>
              </a:rPr>
              <a:t> =&gt; </a:t>
            </a:r>
            <a:r>
              <a:rPr lang="fr-FR" sz="1100" i="1" dirty="0" err="1" smtClean="0">
                <a:solidFill>
                  <a:srgbClr val="00B0F0"/>
                </a:solidFill>
              </a:rPr>
              <a:t>different</a:t>
            </a:r>
            <a:r>
              <a:rPr lang="fr-FR" sz="1100" i="1" dirty="0" smtClean="0">
                <a:solidFill>
                  <a:srgbClr val="00B0F0"/>
                </a:solidFill>
              </a:rPr>
              <a:t> providers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100" i="1" dirty="0" smtClean="0">
                <a:solidFill>
                  <a:srgbClr val="00B0F0"/>
                </a:solidFill>
              </a:rPr>
              <a:t>The </a:t>
            </a:r>
            <a:r>
              <a:rPr lang="fr-FR" sz="1100" i="1" dirty="0" err="1" smtClean="0">
                <a:solidFill>
                  <a:srgbClr val="00B0F0"/>
                </a:solidFill>
              </a:rPr>
              <a:t>operators</a:t>
            </a:r>
            <a:r>
              <a:rPr lang="fr-FR" sz="1100" i="1" dirty="0" smtClean="0">
                <a:solidFill>
                  <a:srgbClr val="00B0F0"/>
                </a:solidFill>
              </a:rPr>
              <a:t> &amp; </a:t>
            </a:r>
            <a:r>
              <a:rPr lang="fr-FR" sz="1100" i="1" dirty="0" err="1">
                <a:solidFill>
                  <a:srgbClr val="00B0F0"/>
                </a:solidFill>
              </a:rPr>
              <a:t>a</a:t>
            </a:r>
            <a:r>
              <a:rPr lang="fr-FR" sz="1100" i="1" dirty="0" err="1" smtClean="0">
                <a:solidFill>
                  <a:srgbClr val="00B0F0"/>
                </a:solidFill>
              </a:rPr>
              <a:t>lgos</a:t>
            </a:r>
            <a:r>
              <a:rPr lang="fr-FR" sz="1100" i="1" dirty="0" smtClean="0">
                <a:solidFill>
                  <a:srgbClr val="00B0F0"/>
                </a:solidFill>
              </a:rPr>
              <a:t> </a:t>
            </a:r>
            <a:r>
              <a:rPr lang="fr-FR" sz="1100" i="1" dirty="0" err="1" smtClean="0">
                <a:solidFill>
                  <a:srgbClr val="00B0F0"/>
                </a:solidFill>
              </a:rPr>
              <a:t>needed</a:t>
            </a:r>
            <a:r>
              <a:rPr lang="fr-FR" sz="1100" i="1" dirty="0" smtClean="0">
                <a:solidFill>
                  <a:srgbClr val="00B0F0"/>
                </a:solidFill>
              </a:rPr>
              <a:t> to </a:t>
            </a:r>
            <a:r>
              <a:rPr lang="fr-FR" sz="1100" i="1" dirty="0" err="1" smtClean="0">
                <a:solidFill>
                  <a:srgbClr val="00B0F0"/>
                </a:solidFill>
              </a:rPr>
              <a:t>be</a:t>
            </a:r>
            <a:r>
              <a:rPr lang="fr-FR" sz="1100" i="1" dirty="0" smtClean="0">
                <a:solidFill>
                  <a:srgbClr val="00B0F0"/>
                </a:solidFill>
              </a:rPr>
              <a:t> quantum compatible 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sz="1100" i="1" dirty="0" smtClean="0">
                <a:solidFill>
                  <a:srgbClr val="00B0F0"/>
                </a:solidFill>
              </a:rPr>
              <a:t>Collaboration of Business Experts &amp; Quantum Experts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sz="1100" i="1" dirty="0" smtClean="0">
                <a:solidFill>
                  <a:srgbClr val="00B0F0"/>
                </a:solidFill>
              </a:rPr>
              <a:t>Business Experts </a:t>
            </a:r>
            <a:r>
              <a:rPr lang="fr-FR" sz="1100" i="1" dirty="0" err="1" smtClean="0">
                <a:solidFill>
                  <a:srgbClr val="00B0F0"/>
                </a:solidFill>
              </a:rPr>
              <a:t>needs</a:t>
            </a:r>
            <a:r>
              <a:rPr lang="fr-FR" sz="1100" i="1" dirty="0" smtClean="0">
                <a:solidFill>
                  <a:srgbClr val="00B0F0"/>
                </a:solidFill>
              </a:rPr>
              <a:t> to </a:t>
            </a:r>
            <a:r>
              <a:rPr lang="fr-FR" sz="1100" i="1" dirty="0" err="1" smtClean="0">
                <a:solidFill>
                  <a:srgbClr val="00B0F0"/>
                </a:solidFill>
              </a:rPr>
              <a:t>understand</a:t>
            </a:r>
            <a:r>
              <a:rPr lang="fr-FR" sz="1100" i="1" dirty="0" smtClean="0">
                <a:solidFill>
                  <a:srgbClr val="00B0F0"/>
                </a:solidFill>
              </a:rPr>
              <a:t> </a:t>
            </a:r>
            <a:r>
              <a:rPr lang="fr-FR" sz="1100" b="1" i="1" dirty="0" smtClean="0">
                <a:solidFill>
                  <a:srgbClr val="00B0F0"/>
                </a:solidFill>
              </a:rPr>
              <a:t>the basics of quantum </a:t>
            </a:r>
            <a:r>
              <a:rPr lang="fr-FR" sz="1100" b="1" i="1" dirty="0" err="1" smtClean="0">
                <a:solidFill>
                  <a:srgbClr val="00B0F0"/>
                </a:solidFill>
              </a:rPr>
              <a:t>mechanics</a:t>
            </a:r>
            <a:endParaRPr lang="fr-FR" sz="1100" b="1" i="1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8</a:t>
            </a:fld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39752" y="169993"/>
            <a:ext cx="4048578" cy="771282"/>
          </a:xfrm>
        </p:spPr>
        <p:txBody>
          <a:bodyPr numCol="1">
            <a:normAutofit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Quantum </a:t>
            </a:r>
            <a:r>
              <a:rPr lang="fr-FR" dirty="0" err="1" smtClean="0"/>
              <a:t>Computing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88330" y="169993"/>
            <a:ext cx="4048578" cy="771282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102D69"/>
                </a:solidFill>
              </a:rPr>
              <a:t>Why</a:t>
            </a:r>
            <a:r>
              <a:rPr lang="fr-FR" sz="1400" dirty="0" smtClean="0">
                <a:solidFill>
                  <a:srgbClr val="102D69"/>
                </a:solidFill>
              </a:rPr>
              <a:t> ?</a:t>
            </a:r>
            <a:endParaRPr lang="fr-FR" sz="1400" dirty="0">
              <a:solidFill>
                <a:srgbClr val="102D6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FF0000"/>
                </a:solidFill>
              </a:rPr>
              <a:t>What</a:t>
            </a:r>
            <a:r>
              <a:rPr lang="fr-FR" sz="1400" dirty="0" smtClean="0">
                <a:solidFill>
                  <a:srgbClr val="FF0000"/>
                </a:solidFill>
              </a:rPr>
              <a:t> ?</a:t>
            </a:r>
            <a:endParaRPr lang="fr-FR" sz="1400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smtClean="0"/>
              <a:t>How 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/>
              <a:t>When</a:t>
            </a:r>
            <a:r>
              <a:rPr lang="fr-FR" sz="1400" dirty="0" smtClean="0"/>
              <a:t> ?</a:t>
            </a:r>
            <a:endParaRPr lang="en-US" sz="1400" dirty="0"/>
          </a:p>
        </p:txBody>
      </p:sp>
      <p:grpSp>
        <p:nvGrpSpPr>
          <p:cNvPr id="2" name="Group 1"/>
          <p:cNvGrpSpPr/>
          <p:nvPr/>
        </p:nvGrpSpPr>
        <p:grpSpPr>
          <a:xfrm>
            <a:off x="4000502" y="964183"/>
            <a:ext cx="4234721" cy="2935680"/>
            <a:chOff x="3755572" y="964183"/>
            <a:chExt cx="4234721" cy="2935680"/>
          </a:xfrm>
        </p:grpSpPr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1904051164"/>
                </p:ext>
              </p:extLst>
            </p:nvPr>
          </p:nvGraphicFramePr>
          <p:xfrm>
            <a:off x="3755572" y="1096818"/>
            <a:ext cx="4049485" cy="276865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pSp>
          <p:nvGrpSpPr>
            <p:cNvPr id="12" name="Group 11"/>
            <p:cNvGrpSpPr/>
            <p:nvPr/>
          </p:nvGrpSpPr>
          <p:grpSpPr>
            <a:xfrm rot="20141820" flipH="1">
              <a:off x="7682516" y="964183"/>
              <a:ext cx="307777" cy="2935680"/>
              <a:chOff x="8457667" y="929788"/>
              <a:chExt cx="307777" cy="2935680"/>
            </a:xfrm>
          </p:grpSpPr>
          <p:sp>
            <p:nvSpPr>
              <p:cNvPr id="8" name="TextBox 7"/>
              <p:cNvSpPr txBox="1"/>
              <p:nvPr/>
            </p:nvSpPr>
            <p:spPr>
              <a:xfrm rot="16200000">
                <a:off x="7169494" y="2217961"/>
                <a:ext cx="28841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Steps of Solving Problem with QC</a:t>
                </a:r>
                <a:endParaRPr lang="en-US" sz="1400" dirty="0"/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>
                <a:off x="8482693" y="1096818"/>
                <a:ext cx="0" cy="27686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0939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74" y="1290601"/>
            <a:ext cx="6237951" cy="4320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1" y="941274"/>
            <a:ext cx="8063998" cy="501865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1"/>
                </a:solidFill>
              </a:rPr>
              <a:t>Different approaches to make QPUs: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55B2-71C7-D142-9718-47F3DB26F441}" type="slidenum">
              <a:rPr lang="en-GB" smtClean="0"/>
              <a:t>9</a:t>
            </a:fld>
            <a:endParaRPr lang="en-GB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073978" y="4792436"/>
            <a:ext cx="1" cy="644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71207" y="5602437"/>
            <a:ext cx="209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00B0F0"/>
                </a:solidFill>
              </a:rPr>
              <a:t>Google, IBM, </a:t>
            </a:r>
          </a:p>
          <a:p>
            <a:r>
              <a:rPr lang="fr-FR" sz="1400" dirty="0" smtClean="0">
                <a:solidFill>
                  <a:srgbClr val="00B0F0"/>
                </a:solidFill>
              </a:rPr>
              <a:t>Amazon, Oxford, </a:t>
            </a:r>
            <a:r>
              <a:rPr lang="fr-FR" sz="1400" dirty="0" err="1" smtClean="0">
                <a:solidFill>
                  <a:srgbClr val="00B0F0"/>
                </a:solidFill>
              </a:rPr>
              <a:t>etc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034392" y="4787554"/>
            <a:ext cx="1" cy="644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79221" y="5610601"/>
            <a:ext cx="12736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 err="1" smtClean="0">
                <a:solidFill>
                  <a:srgbClr val="00B0F0"/>
                </a:solidFill>
              </a:rPr>
              <a:t>Pasqal’s</a:t>
            </a:r>
            <a:r>
              <a:rPr lang="fr-FR" sz="1300" dirty="0" smtClean="0">
                <a:solidFill>
                  <a:srgbClr val="00B0F0"/>
                </a:solidFill>
              </a:rPr>
              <a:t> QPU</a:t>
            </a:r>
            <a:endParaRPr lang="en-US" sz="1300" dirty="0">
              <a:solidFill>
                <a:srgbClr val="00B0F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965" y="4289389"/>
            <a:ext cx="14450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B0F0"/>
                </a:solidFill>
              </a:rPr>
              <a:t>University of Innsbruck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200150" y="4457700"/>
            <a:ext cx="489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39752" y="169993"/>
            <a:ext cx="4048578" cy="771282"/>
          </a:xfrm>
        </p:spPr>
        <p:txBody>
          <a:bodyPr numCol="1">
            <a:normAutofit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Quantum </a:t>
            </a:r>
            <a:r>
              <a:rPr lang="fr-FR" dirty="0" err="1" smtClean="0"/>
              <a:t>Computing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588330" y="169993"/>
            <a:ext cx="4048578" cy="771282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102D69"/>
                </a:solidFill>
              </a:rPr>
              <a:t>Why</a:t>
            </a:r>
            <a:r>
              <a:rPr lang="fr-FR" sz="1400" dirty="0" smtClean="0">
                <a:solidFill>
                  <a:srgbClr val="102D69"/>
                </a:solidFill>
              </a:rPr>
              <a:t> ?</a:t>
            </a:r>
            <a:endParaRPr lang="fr-FR" sz="1400" dirty="0">
              <a:solidFill>
                <a:srgbClr val="102D6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solidFill>
                  <a:srgbClr val="102D69"/>
                </a:solidFill>
              </a:rPr>
              <a:t>What</a:t>
            </a:r>
            <a:r>
              <a:rPr lang="fr-FR" sz="1400" dirty="0" smtClean="0">
                <a:solidFill>
                  <a:srgbClr val="102D69"/>
                </a:solidFill>
              </a:rPr>
              <a:t> ?</a:t>
            </a:r>
            <a:endParaRPr lang="fr-FR" sz="1400" dirty="0">
              <a:solidFill>
                <a:srgbClr val="102D6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smtClean="0">
                <a:solidFill>
                  <a:srgbClr val="FF0000"/>
                </a:solidFill>
              </a:rPr>
              <a:t>How 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 err="1" smtClean="0"/>
              <a:t>When</a:t>
            </a:r>
            <a:r>
              <a:rPr lang="fr-FR" sz="1400" dirty="0" smtClean="0"/>
              <a:t> ?</a:t>
            </a:r>
            <a:endParaRPr lang="en-US" sz="1400" dirty="0"/>
          </a:p>
        </p:txBody>
      </p:sp>
      <p:sp>
        <p:nvSpPr>
          <p:cNvPr id="2" name="Rounded Rectangle 1"/>
          <p:cNvSpPr/>
          <p:nvPr/>
        </p:nvSpPr>
        <p:spPr>
          <a:xfrm>
            <a:off x="1690006" y="4155620"/>
            <a:ext cx="2841173" cy="626211"/>
          </a:xfrm>
          <a:prstGeom prst="roundRect">
            <a:avLst/>
          </a:prstGeom>
          <a:noFill/>
          <a:ln w="6350">
            <a:solidFill>
              <a:srgbClr val="102D6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273629" y="4781831"/>
            <a:ext cx="416378" cy="255533"/>
          </a:xfrm>
          <a:prstGeom prst="straightConnector1">
            <a:avLst/>
          </a:prstGeom>
          <a:ln>
            <a:solidFill>
              <a:srgbClr val="102D6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909402" y="4469231"/>
            <a:ext cx="353943" cy="13875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fr-FR" sz="1100" dirty="0" err="1" smtClean="0"/>
              <a:t>Leading</a:t>
            </a:r>
            <a:r>
              <a:rPr lang="fr-FR" sz="1100" dirty="0" smtClean="0"/>
              <a:t> </a:t>
            </a:r>
            <a:r>
              <a:rPr lang="fr-FR" sz="1100" dirty="0" err="1" smtClean="0"/>
              <a:t>Approaches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2793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Amundi">
  <a:themeElements>
    <a:clrScheme name="Amundi-theme_092020">
      <a:dk1>
        <a:srgbClr val="003C64"/>
      </a:dk1>
      <a:lt1>
        <a:srgbClr val="FFFFFF"/>
      </a:lt1>
      <a:dk2>
        <a:srgbClr val="646464"/>
      </a:dk2>
      <a:lt2>
        <a:srgbClr val="E7E6E6"/>
      </a:lt2>
      <a:accent1>
        <a:srgbClr val="009EE0"/>
      </a:accent1>
      <a:accent2>
        <a:srgbClr val="004F9F"/>
      </a:accent2>
      <a:accent3>
        <a:srgbClr val="38B2B6"/>
      </a:accent3>
      <a:accent4>
        <a:srgbClr val="E6325E"/>
      </a:accent4>
      <a:accent5>
        <a:srgbClr val="F07D00"/>
      </a:accent5>
      <a:accent6>
        <a:srgbClr val="C19134"/>
      </a:accent6>
      <a:hlink>
        <a:srgbClr val="00C2F0"/>
      </a:hlink>
      <a:folHlink>
        <a:srgbClr val="4571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4" id="{E8D5359D-CB44-467D-AD38-CDAAEF25DC8A}" vid="{2A51611C-761C-4F48-A67A-9194881BF47B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mundi-theme_092020">
    <a:dk1>
      <a:srgbClr val="003C64"/>
    </a:dk1>
    <a:lt1>
      <a:srgbClr val="FFFFFF"/>
    </a:lt1>
    <a:dk2>
      <a:srgbClr val="646464"/>
    </a:dk2>
    <a:lt2>
      <a:srgbClr val="E7E6E6"/>
    </a:lt2>
    <a:accent1>
      <a:srgbClr val="009EE0"/>
    </a:accent1>
    <a:accent2>
      <a:srgbClr val="004F9F"/>
    </a:accent2>
    <a:accent3>
      <a:srgbClr val="38B2B6"/>
    </a:accent3>
    <a:accent4>
      <a:srgbClr val="E6325E"/>
    </a:accent4>
    <a:accent5>
      <a:srgbClr val="F07D00"/>
    </a:accent5>
    <a:accent6>
      <a:srgbClr val="C19134"/>
    </a:accent6>
    <a:hlink>
      <a:srgbClr val="00C2F0"/>
    </a:hlink>
    <a:folHlink>
      <a:srgbClr val="45719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2419</Words>
  <Application>Microsoft Office PowerPoint</Application>
  <PresentationFormat>On-screen Show (4:3)</PresentationFormat>
  <Paragraphs>311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CambriaMath</vt:lpstr>
      <vt:lpstr>LucidaGrande-Bold</vt:lpstr>
      <vt:lpstr>Arial</vt:lpstr>
      <vt:lpstr>Calibri</vt:lpstr>
      <vt:lpstr>Cambria Math</vt:lpstr>
      <vt:lpstr>Symbol</vt:lpstr>
      <vt:lpstr>Wingdings</vt:lpstr>
      <vt:lpstr>ThemeAmundi</vt:lpstr>
      <vt:lpstr>Quantum Computing Introduction*  Innovation Lab – 20/02/2023 * from layman’s 2 week training notes </vt:lpstr>
      <vt:lpstr>Notices</vt:lpstr>
      <vt:lpstr>Content</vt:lpstr>
      <vt:lpstr>4 WH Questions</vt:lpstr>
      <vt:lpstr> Quantum Computing</vt:lpstr>
      <vt:lpstr> Quantum Computing</vt:lpstr>
      <vt:lpstr> Quantum Computing</vt:lpstr>
      <vt:lpstr> Quantum Computing</vt:lpstr>
      <vt:lpstr> Quantum Computing</vt:lpstr>
      <vt:lpstr> Quantum Computing</vt:lpstr>
      <vt:lpstr> Quantum Computing</vt:lpstr>
      <vt:lpstr> Quantum Computing</vt:lpstr>
      <vt:lpstr> Quantum Computing</vt:lpstr>
      <vt:lpstr> Quantum Computing</vt:lpstr>
      <vt:lpstr>Concrete Application</vt:lpstr>
      <vt:lpstr>Quantum Computing</vt:lpstr>
      <vt:lpstr>Quadratic Unconstrained Binary Optimization</vt:lpstr>
      <vt:lpstr>Quantum Machine Learning</vt:lpstr>
      <vt:lpstr>Quantum Non-linear Differential Equation Solver</vt:lpstr>
      <vt:lpstr>Annex</vt:lpstr>
      <vt:lpstr>Some info on PASQAL &amp; the lecturer</vt:lpstr>
      <vt:lpstr>Some more info on Quantum Computing</vt:lpstr>
      <vt:lpstr>Some more info on Quantum Computing</vt:lpstr>
    </vt:vector>
  </TitlesOfParts>
  <Manager/>
  <Company>Amundi Asset Management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first line second line of title and other text, third line of title</dc:title>
  <dc:subject/>
  <dc:creator>Sauvage Romain (AMUNDI)</dc:creator>
  <cp:keywords/>
  <dc:description/>
  <cp:lastModifiedBy>Do Ha (AMUNDI-ITS)</cp:lastModifiedBy>
  <cp:revision>139</cp:revision>
  <cp:lastPrinted>2017-06-09T17:47:41Z</cp:lastPrinted>
  <dcterms:created xsi:type="dcterms:W3CDTF">2021-02-08T15:01:05Z</dcterms:created>
  <dcterms:modified xsi:type="dcterms:W3CDTF">2023-02-21T09:37:09Z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-704351242</vt:i4>
  </property>
  <property fmtid="{D5CDD505-2E9C-101B-9397-08002B2CF9AE}" pid="3" name="_NewReviewCycle">
    <vt:lpwstr/>
  </property>
  <property fmtid="{D5CDD505-2E9C-101B-9397-08002B2CF9AE}" pid="4" name="_EmailSubject">
    <vt:lpwstr>Today's presentation</vt:lpwstr>
  </property>
  <property fmtid="{D5CDD505-2E9C-101B-9397-08002B2CF9AE}" pid="5" name="_AuthorEmail">
    <vt:lpwstr>matthieu.keip@amundi.com</vt:lpwstr>
  </property>
  <property fmtid="{D5CDD505-2E9C-101B-9397-08002B2CF9AE}" pid="6" name="_AuthorEmailDisplayName">
    <vt:lpwstr>Keip Matthieu (AMUNDI-ITS)</vt:lpwstr>
  </property>
  <property fmtid="{D5CDD505-2E9C-101B-9397-08002B2CF9AE}" pid="7" name="_PreviousAdHocReviewCycleID">
    <vt:i4>1083072648</vt:i4>
  </property>
  <property fmtid="{D5CDD505-2E9C-101B-9397-08002B2CF9AE}" pid="8" name="MSIP_Label_6ac45191-74e4-40a9-a4c5-ab5c9391e33a_Enabled">
    <vt:lpwstr>true</vt:lpwstr>
  </property>
  <property fmtid="{D5CDD505-2E9C-101B-9397-08002B2CF9AE}" pid="9" name="MSIP_Label_6ac45191-74e4-40a9-a4c5-ab5c9391e33a_SetDate">
    <vt:lpwstr>2023-01-26T11:38:27Z</vt:lpwstr>
  </property>
  <property fmtid="{D5CDD505-2E9C-101B-9397-08002B2CF9AE}" pid="10" name="MSIP_Label_6ac45191-74e4-40a9-a4c5-ab5c9391e33a_Method">
    <vt:lpwstr>Standard</vt:lpwstr>
  </property>
  <property fmtid="{D5CDD505-2E9C-101B-9397-08002B2CF9AE}" pid="11" name="MSIP_Label_6ac45191-74e4-40a9-a4c5-ab5c9391e33a_Name">
    <vt:lpwstr>Internal Data</vt:lpwstr>
  </property>
  <property fmtid="{D5CDD505-2E9C-101B-9397-08002B2CF9AE}" pid="12" name="MSIP_Label_6ac45191-74e4-40a9-a4c5-ab5c9391e33a_SiteId">
    <vt:lpwstr>a5c34232-eadc-4609-bff3-dd6fcdae3fe2</vt:lpwstr>
  </property>
  <property fmtid="{D5CDD505-2E9C-101B-9397-08002B2CF9AE}" pid="13" name="MSIP_Label_6ac45191-74e4-40a9-a4c5-ab5c9391e33a_ActionId">
    <vt:lpwstr>850a9428-3745-4e41-b5b6-50570b76ea49</vt:lpwstr>
  </property>
  <property fmtid="{D5CDD505-2E9C-101B-9397-08002B2CF9AE}" pid="14" name="MSIP_Label_6ac45191-74e4-40a9-a4c5-ab5c9391e33a_ContentBits">
    <vt:lpwstr>0</vt:lpwstr>
  </property>
</Properties>
</file>